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16"/>
  </p:notesMasterIdLst>
  <p:sldIdLst>
    <p:sldId id="258" r:id="rId2"/>
    <p:sldId id="261" r:id="rId3"/>
    <p:sldId id="259" r:id="rId4"/>
    <p:sldId id="264" r:id="rId5"/>
    <p:sldId id="266" r:id="rId6"/>
    <p:sldId id="269" r:id="rId7"/>
    <p:sldId id="272" r:id="rId8"/>
    <p:sldId id="271" r:id="rId9"/>
    <p:sldId id="273" r:id="rId10"/>
    <p:sldId id="274" r:id="rId11"/>
    <p:sldId id="267" r:id="rId12"/>
    <p:sldId id="275" r:id="rId13"/>
    <p:sldId id="276" r:id="rId14"/>
    <p:sldId id="27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343C"/>
    <a:srgbClr val="2C34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70"/>
  </p:normalViewPr>
  <p:slideViewPr>
    <p:cSldViewPr snapToGrid="0">
      <p:cViewPr>
        <p:scale>
          <a:sx n="128" d="100"/>
          <a:sy n="128" d="100"/>
        </p:scale>
        <p:origin x="-48"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Train a 2d model to generate healthy tissue on masked out areas (non-lesion areas) of t1p slices</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dgm:spPr/>
      <dgm:t>
        <a:bodyPr/>
        <a:lstStyle/>
        <a:p>
          <a:r>
            <a:rPr lang="en-US" dirty="0"/>
            <a:t>1</a:t>
          </a:r>
        </a:p>
      </dgm:t>
    </dgm:pt>
    <dgm:pt modelId="{02EF8C6D-1E98-4E6A-B520-F11F1106F997}">
      <dgm:prSet custT="1"/>
      <dgm:spPr/>
      <dgm:t>
        <a:bodyPr/>
        <a:lstStyle/>
        <a:p>
          <a:pPr>
            <a:lnSpc>
              <a:spcPct val="100000"/>
            </a:lnSpc>
            <a:defRPr cap="all"/>
          </a:pPr>
          <a:r>
            <a:rPr lang="en-US" sz="1000" dirty="0"/>
            <a:t>Train a Gan with a discriminator to make sure brain looks realistic</a:t>
          </a:r>
        </a:p>
      </dgm:t>
    </dgm:pt>
    <dgm:pt modelId="{58D30B23-525E-4DC3-897C-CF6D7F02E886}" type="parTrans" cxnId="{2D01EC04-42FA-45F6-8143-1C806DAD8E59}">
      <dgm:prSet/>
      <dgm:spPr/>
      <dgm:t>
        <a:bodyPr/>
        <a:lstStyle/>
        <a:p>
          <a:endParaRPr lang="en-US"/>
        </a:p>
      </dgm:t>
    </dgm:pt>
    <dgm:pt modelId="{1F8900A9-9C0C-49E7-98EF-6068646650F1}" type="sibTrans" cxnId="{2D01EC04-42FA-45F6-8143-1C806DAD8E59}">
      <dgm:prSet phldrT="2"/>
      <dgm:spPr/>
      <dgm:t>
        <a:bodyPr/>
        <a:lstStyle/>
        <a:p>
          <a:r>
            <a:rPr lang="en-US"/>
            <a:t>2</a:t>
          </a:r>
        </a:p>
      </dgm:t>
    </dgm:pt>
    <dgm:pt modelId="{9F389AFA-E8CA-4CAB-BC7B-6C4A4CBBF4FD}">
      <dgm:prSet custT="1"/>
      <dgm:spPr/>
      <dgm:t>
        <a:bodyPr/>
        <a:lstStyle/>
        <a:p>
          <a:pPr>
            <a:lnSpc>
              <a:spcPct val="100000"/>
            </a:lnSpc>
            <a:defRPr cap="all"/>
          </a:pPr>
          <a:r>
            <a:rPr lang="en-US" sz="1000" dirty="0"/>
            <a:t>Test the trained GAN model on images with real lesions masked out, output as 3d</a:t>
          </a:r>
        </a:p>
      </dgm:t>
    </dgm:pt>
    <dgm:pt modelId="{FC2E1FAA-3036-401C-A2E4-49CC5E45707D}" type="parTrans" cxnId="{0EF65251-7F7F-40D5-AB85-77ABE5E870CE}">
      <dgm:prSet/>
      <dgm:spPr/>
      <dgm:t>
        <a:bodyPr/>
        <a:lstStyle/>
        <a:p>
          <a:endParaRPr lang="en-US"/>
        </a:p>
      </dgm:t>
    </dgm:pt>
    <dgm:pt modelId="{699CF52A-C000-4469-81DB-D0941EC3E28E}" type="sibTrans" cxnId="{0EF65251-7F7F-40D5-AB85-77ABE5E870CE}">
      <dgm:prSet phldrT="3"/>
      <dgm:spPr/>
      <dgm:t>
        <a:bodyPr/>
        <a:lstStyle/>
        <a:p>
          <a:r>
            <a:rPr lang="en-US"/>
            <a:t>3</a:t>
          </a:r>
        </a:p>
      </dgm:t>
    </dgm:pt>
    <dgm:pt modelId="{618BAE6F-38D3-4DE5-B62B-80107BAF4106}">
      <dgm:prSet custT="1"/>
      <dgm:spPr/>
      <dgm:t>
        <a:bodyPr/>
        <a:lstStyle/>
        <a:p>
          <a:pPr>
            <a:lnSpc>
              <a:spcPct val="100000"/>
            </a:lnSpc>
            <a:defRPr cap="all"/>
          </a:pPr>
          <a:r>
            <a:rPr lang="en-US" sz="1000" dirty="0"/>
            <a:t>Run a pairwise jacobian integration (PJI) software on the generated images to analyze areas of change (unable to run properly with lesions present) </a:t>
          </a:r>
        </a:p>
      </dgm:t>
    </dgm:pt>
    <dgm:pt modelId="{1E358EBC-CCEA-4E9B-AB35-3DEB146295C5}" type="parTrans" cxnId="{005905B5-AA7A-4B10-83C7-1545CE586851}">
      <dgm:prSet/>
      <dgm:spPr/>
      <dgm:t>
        <a:bodyPr/>
        <a:lstStyle/>
        <a:p>
          <a:endParaRPr lang="en-US"/>
        </a:p>
      </dgm:t>
    </dgm:pt>
    <dgm:pt modelId="{E5FFC5DF-1BBF-4250-9ECD-DBC7164FB41B}" type="sibTrans" cxnId="{005905B5-AA7A-4B10-83C7-1545CE586851}">
      <dgm:prSet phldrT="4"/>
      <dgm:spPr/>
      <dgm:t>
        <a:bodyPr/>
        <a:lstStyle/>
        <a:p>
          <a:r>
            <a:rPr lang="en-US"/>
            <a:t>4</a:t>
          </a:r>
        </a:p>
      </dgm:t>
    </dgm:pt>
    <dgm:pt modelId="{94EC191F-12DA-4456-A0B4-B5EBFD707A60}">
      <dgm:prSet custT="1"/>
      <dgm:spPr/>
      <dgm:t>
        <a:bodyPr/>
        <a:lstStyle/>
        <a:p>
          <a:pPr>
            <a:lnSpc>
              <a:spcPct val="100000"/>
            </a:lnSpc>
            <a:defRPr cap="all"/>
          </a:pPr>
          <a:r>
            <a:rPr lang="en-US" sz="1000" dirty="0"/>
            <a:t>Visually inspect results on unique patient cases</a:t>
          </a:r>
        </a:p>
      </dgm:t>
    </dgm:pt>
    <dgm:pt modelId="{9D790FC5-586A-49C2-A074-888D2132DF2C}" type="parTrans" cxnId="{BCC09DB1-C54F-4E1B-BE7F-B7626CDF352F}">
      <dgm:prSet/>
      <dgm:spPr/>
      <dgm:t>
        <a:bodyPr/>
        <a:lstStyle/>
        <a:p>
          <a:endParaRPr lang="en-US"/>
        </a:p>
      </dgm:t>
    </dgm:pt>
    <dgm:pt modelId="{759237C1-17DF-4926-8703-2DDC9DF12B88}" type="sibTrans" cxnId="{BCC09DB1-C54F-4E1B-BE7F-B7626CDF352F}">
      <dgm:prSet phldrT="5"/>
      <dgm:spPr/>
      <dgm:t>
        <a:bodyPr/>
        <a:lstStyle/>
        <a:p>
          <a:r>
            <a:rPr lang="en-US"/>
            <a:t>5</a:t>
          </a:r>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15"/>
      <dgm:spPr/>
    </dgm:pt>
    <dgm:pt modelId="{6C1478EF-7838-4C4A-AF1B-0405DEC39659}" type="pres">
      <dgm:prSet presAssocID="{B37700C2-887A-4515-B050-EE57A9CB3C22}" presName="lineArrowNode" presStyleLbl="alignAccFollowNode1" presStyleIdx="1" presStyleCnt="15"/>
      <dgm:spPr/>
    </dgm:pt>
    <dgm:pt modelId="{9EBC976C-CA40-A14D-A715-2E89BA00C70E}" type="pres">
      <dgm:prSet presAssocID="{587FBBE4-6EC0-47B9-934D-AAEA70632132}" presName="sibTransNodeCircle" presStyleLbl="alignNode1" presStyleIdx="0" presStyleCnt="5">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15" custScaleY="100000">
        <dgm:presLayoutVars>
          <dgm:bulletEnabled val="1"/>
        </dgm:presLayoutVars>
      </dgm:prSet>
      <dgm:spPr/>
    </dgm:pt>
    <dgm:pt modelId="{4DF5C00E-CAAD-3A4E-A353-22503AC8C693}" type="pres">
      <dgm:prSet presAssocID="{587FBBE4-6EC0-47B9-934D-AAEA70632132}" presName="sibTransComposite" presStyleCnt="0"/>
      <dgm:spPr/>
    </dgm:pt>
    <dgm:pt modelId="{4CD25DB6-1C2A-6F45-BE89-87E602550C75}" type="pres">
      <dgm:prSet presAssocID="{02EF8C6D-1E98-4E6A-B520-F11F1106F997}" presName="compositeNode" presStyleCnt="0"/>
      <dgm:spPr/>
    </dgm:pt>
    <dgm:pt modelId="{783C0497-03B0-504C-B6F2-F4D00DF70E97}" type="pres">
      <dgm:prSet presAssocID="{02EF8C6D-1E98-4E6A-B520-F11F1106F997}" presName="parTx" presStyleLbl="node1" presStyleIdx="0" presStyleCnt="0">
        <dgm:presLayoutVars>
          <dgm:chMax val="0"/>
          <dgm:chPref val="0"/>
          <dgm:bulletEnabled val="1"/>
        </dgm:presLayoutVars>
      </dgm:prSet>
      <dgm:spPr/>
    </dgm:pt>
    <dgm:pt modelId="{FF8DC960-BE33-5344-BD6B-15287C305A97}" type="pres">
      <dgm:prSet presAssocID="{02EF8C6D-1E98-4E6A-B520-F11F1106F997}" presName="parSh" presStyleCnt="0"/>
      <dgm:spPr/>
    </dgm:pt>
    <dgm:pt modelId="{B312CA31-2BDA-504F-982D-E708E18240B1}" type="pres">
      <dgm:prSet presAssocID="{02EF8C6D-1E98-4E6A-B520-F11F1106F997}" presName="lineNode" presStyleLbl="alignAccFollowNode1" presStyleIdx="3" presStyleCnt="15"/>
      <dgm:spPr/>
    </dgm:pt>
    <dgm:pt modelId="{2A7CC7D8-0498-6B42-8FB8-53B5C229E915}" type="pres">
      <dgm:prSet presAssocID="{02EF8C6D-1E98-4E6A-B520-F11F1106F997}" presName="lineArrowNode" presStyleLbl="alignAccFollowNode1" presStyleIdx="4" presStyleCnt="15"/>
      <dgm:spPr/>
    </dgm:pt>
    <dgm:pt modelId="{AE423C10-A01A-B14C-8273-F423828D08B7}" type="pres">
      <dgm:prSet presAssocID="{1F8900A9-9C0C-49E7-98EF-6068646650F1}" presName="sibTransNodeCircle" presStyleLbl="alignNode1" presStyleIdx="1" presStyleCnt="5">
        <dgm:presLayoutVars>
          <dgm:chMax val="0"/>
          <dgm:bulletEnabled/>
        </dgm:presLayoutVars>
      </dgm:prSet>
      <dgm:spPr/>
    </dgm:pt>
    <dgm:pt modelId="{E321C66B-100E-094B-92C6-C6D4940ED256}" type="pres">
      <dgm:prSet presAssocID="{1F8900A9-9C0C-49E7-98EF-6068646650F1}" presName="spacerBetweenCircleAndCallout" presStyleCnt="0">
        <dgm:presLayoutVars/>
      </dgm:prSet>
      <dgm:spPr/>
    </dgm:pt>
    <dgm:pt modelId="{DD6D5541-FCE7-5B49-96D5-A2C4EF352733}" type="pres">
      <dgm:prSet presAssocID="{02EF8C6D-1E98-4E6A-B520-F11F1106F997}" presName="nodeText" presStyleLbl="alignAccFollowNode1" presStyleIdx="5" presStyleCnt="15" custScaleY="100000">
        <dgm:presLayoutVars>
          <dgm:bulletEnabled val="1"/>
        </dgm:presLayoutVars>
      </dgm:prSet>
      <dgm:spPr/>
    </dgm:pt>
    <dgm:pt modelId="{1842B765-695E-5D41-8FB7-F95A977CAB40}" type="pres">
      <dgm:prSet presAssocID="{1F8900A9-9C0C-49E7-98EF-6068646650F1}" presName="sibTransComposite" presStyleCnt="0"/>
      <dgm:spPr/>
    </dgm:pt>
    <dgm:pt modelId="{A822BE91-7FBE-F04B-A363-FF845982F886}" type="pres">
      <dgm:prSet presAssocID="{9F389AFA-E8CA-4CAB-BC7B-6C4A4CBBF4FD}" presName="compositeNode" presStyleCnt="0"/>
      <dgm:spPr/>
    </dgm:pt>
    <dgm:pt modelId="{BC312CFC-11A4-B540-97F6-94B87A6BD566}" type="pres">
      <dgm:prSet presAssocID="{9F389AFA-E8CA-4CAB-BC7B-6C4A4CBBF4FD}" presName="parTx" presStyleLbl="node1" presStyleIdx="0" presStyleCnt="0">
        <dgm:presLayoutVars>
          <dgm:chMax val="0"/>
          <dgm:chPref val="0"/>
          <dgm:bulletEnabled val="1"/>
        </dgm:presLayoutVars>
      </dgm:prSet>
      <dgm:spPr/>
    </dgm:pt>
    <dgm:pt modelId="{8BBBE3FC-439B-4246-9781-F56AA5CD1E50}" type="pres">
      <dgm:prSet presAssocID="{9F389AFA-E8CA-4CAB-BC7B-6C4A4CBBF4FD}" presName="parSh" presStyleCnt="0"/>
      <dgm:spPr/>
    </dgm:pt>
    <dgm:pt modelId="{4ABB1C4F-028B-2143-A0D6-B78737A50931}" type="pres">
      <dgm:prSet presAssocID="{9F389AFA-E8CA-4CAB-BC7B-6C4A4CBBF4FD}" presName="lineNode" presStyleLbl="alignAccFollowNode1" presStyleIdx="6" presStyleCnt="15"/>
      <dgm:spPr/>
    </dgm:pt>
    <dgm:pt modelId="{01F762A8-AA26-F644-A214-DE86B4042FF9}" type="pres">
      <dgm:prSet presAssocID="{9F389AFA-E8CA-4CAB-BC7B-6C4A4CBBF4FD}" presName="lineArrowNode" presStyleLbl="alignAccFollowNode1" presStyleIdx="7" presStyleCnt="15"/>
      <dgm:spPr/>
    </dgm:pt>
    <dgm:pt modelId="{C8AFF57D-EABD-F946-985A-BAEEE5819FEE}" type="pres">
      <dgm:prSet presAssocID="{699CF52A-C000-4469-81DB-D0941EC3E28E}" presName="sibTransNodeCircle" presStyleLbl="alignNode1" presStyleIdx="2" presStyleCnt="5">
        <dgm:presLayoutVars>
          <dgm:chMax val="0"/>
          <dgm:bulletEnabled/>
        </dgm:presLayoutVars>
      </dgm:prSet>
      <dgm:spPr/>
    </dgm:pt>
    <dgm:pt modelId="{54C5DC67-47AD-0A4C-BFF4-AFA404DBA819}" type="pres">
      <dgm:prSet presAssocID="{699CF52A-C000-4469-81DB-D0941EC3E28E}" presName="spacerBetweenCircleAndCallout" presStyleCnt="0">
        <dgm:presLayoutVars/>
      </dgm:prSet>
      <dgm:spPr/>
    </dgm:pt>
    <dgm:pt modelId="{ACE48D4D-6594-B34E-8C0C-04AC3A1D1233}" type="pres">
      <dgm:prSet presAssocID="{9F389AFA-E8CA-4CAB-BC7B-6C4A4CBBF4FD}" presName="nodeText" presStyleLbl="alignAccFollowNode1" presStyleIdx="8" presStyleCnt="15" custScaleY="100000">
        <dgm:presLayoutVars>
          <dgm:bulletEnabled val="1"/>
        </dgm:presLayoutVars>
      </dgm:prSet>
      <dgm:spPr/>
    </dgm:pt>
    <dgm:pt modelId="{6109A6D5-13BF-904D-8DEC-F8A2E2AC7480}" type="pres">
      <dgm:prSet presAssocID="{699CF52A-C000-4469-81DB-D0941EC3E28E}" presName="sibTransComposite" presStyleCnt="0"/>
      <dgm:spPr/>
    </dgm:pt>
    <dgm:pt modelId="{DFFAC7F4-2D45-AE4F-BADE-DC38B88571A4}" type="pres">
      <dgm:prSet presAssocID="{618BAE6F-38D3-4DE5-B62B-80107BAF4106}" presName="compositeNode" presStyleCnt="0"/>
      <dgm:spPr/>
    </dgm:pt>
    <dgm:pt modelId="{89F666DD-5643-6945-8D54-64DE4E4B4427}" type="pres">
      <dgm:prSet presAssocID="{618BAE6F-38D3-4DE5-B62B-80107BAF4106}" presName="parTx" presStyleLbl="node1" presStyleIdx="0" presStyleCnt="0">
        <dgm:presLayoutVars>
          <dgm:chMax val="0"/>
          <dgm:chPref val="0"/>
          <dgm:bulletEnabled val="1"/>
        </dgm:presLayoutVars>
      </dgm:prSet>
      <dgm:spPr/>
    </dgm:pt>
    <dgm:pt modelId="{0280ECF4-F7B7-8D48-AAA1-6FAA972BE7CD}" type="pres">
      <dgm:prSet presAssocID="{618BAE6F-38D3-4DE5-B62B-80107BAF4106}" presName="parSh" presStyleCnt="0"/>
      <dgm:spPr/>
    </dgm:pt>
    <dgm:pt modelId="{05A45746-5ACF-B545-BCE9-EF5B00DABE1E}" type="pres">
      <dgm:prSet presAssocID="{618BAE6F-38D3-4DE5-B62B-80107BAF4106}" presName="lineNode" presStyleLbl="alignAccFollowNode1" presStyleIdx="9" presStyleCnt="15"/>
      <dgm:spPr/>
    </dgm:pt>
    <dgm:pt modelId="{F4D62503-F51E-514E-8FD4-98EDDBB180A8}" type="pres">
      <dgm:prSet presAssocID="{618BAE6F-38D3-4DE5-B62B-80107BAF4106}" presName="lineArrowNode" presStyleLbl="alignAccFollowNode1" presStyleIdx="10" presStyleCnt="15"/>
      <dgm:spPr/>
    </dgm:pt>
    <dgm:pt modelId="{7F4DBC2A-3BD7-D14C-B3E3-82B33EB0D299}" type="pres">
      <dgm:prSet presAssocID="{E5FFC5DF-1BBF-4250-9ECD-DBC7164FB41B}" presName="sibTransNodeCircle" presStyleLbl="alignNode1" presStyleIdx="3" presStyleCnt="5">
        <dgm:presLayoutVars>
          <dgm:chMax val="0"/>
          <dgm:bulletEnabled/>
        </dgm:presLayoutVars>
      </dgm:prSet>
      <dgm:spPr/>
    </dgm:pt>
    <dgm:pt modelId="{8B153C16-1833-C549-8CBF-0883CADABA29}" type="pres">
      <dgm:prSet presAssocID="{E5FFC5DF-1BBF-4250-9ECD-DBC7164FB41B}" presName="spacerBetweenCircleAndCallout" presStyleCnt="0">
        <dgm:presLayoutVars/>
      </dgm:prSet>
      <dgm:spPr/>
    </dgm:pt>
    <dgm:pt modelId="{D6E7B83E-B74C-C945-BF09-B9B0982346DD}" type="pres">
      <dgm:prSet presAssocID="{618BAE6F-38D3-4DE5-B62B-80107BAF4106}" presName="nodeText" presStyleLbl="alignAccFollowNode1" presStyleIdx="11" presStyleCnt="15" custScaleY="100000">
        <dgm:presLayoutVars>
          <dgm:bulletEnabled val="1"/>
        </dgm:presLayoutVars>
      </dgm:prSet>
      <dgm:spPr/>
    </dgm:pt>
    <dgm:pt modelId="{D8A5A683-4E45-DB41-A98D-B530285A24DE}" type="pres">
      <dgm:prSet presAssocID="{E5FFC5DF-1BBF-4250-9ECD-DBC7164FB41B}" presName="sibTransComposite" presStyleCnt="0"/>
      <dgm:spPr/>
    </dgm:pt>
    <dgm:pt modelId="{A8D86654-0FA7-4948-AE70-7CD7673947B4}" type="pres">
      <dgm:prSet presAssocID="{94EC191F-12DA-4456-A0B4-B5EBFD707A60}" presName="compositeNode" presStyleCnt="0"/>
      <dgm:spPr/>
    </dgm:pt>
    <dgm:pt modelId="{2A25580A-9C55-6844-9F4E-F8F893D253D5}" type="pres">
      <dgm:prSet presAssocID="{94EC191F-12DA-4456-A0B4-B5EBFD707A60}" presName="parTx" presStyleLbl="node1" presStyleIdx="0" presStyleCnt="0">
        <dgm:presLayoutVars>
          <dgm:chMax val="0"/>
          <dgm:chPref val="0"/>
          <dgm:bulletEnabled val="1"/>
        </dgm:presLayoutVars>
      </dgm:prSet>
      <dgm:spPr/>
    </dgm:pt>
    <dgm:pt modelId="{07D57D8D-6E7F-7B4E-88B9-2E3E1E8074C7}" type="pres">
      <dgm:prSet presAssocID="{94EC191F-12DA-4456-A0B4-B5EBFD707A60}" presName="parSh" presStyleCnt="0"/>
      <dgm:spPr/>
    </dgm:pt>
    <dgm:pt modelId="{F2C11562-52F1-5540-B643-A3882211B915}" type="pres">
      <dgm:prSet presAssocID="{94EC191F-12DA-4456-A0B4-B5EBFD707A60}" presName="lineNode" presStyleLbl="alignAccFollowNode1" presStyleIdx="12" presStyleCnt="15"/>
      <dgm:spPr/>
    </dgm:pt>
    <dgm:pt modelId="{90A8EEF9-4227-8441-8221-42586A75A920}" type="pres">
      <dgm:prSet presAssocID="{94EC191F-12DA-4456-A0B4-B5EBFD707A60}" presName="lineArrowNode" presStyleLbl="alignAccFollowNode1" presStyleIdx="13" presStyleCnt="15"/>
      <dgm:spPr/>
    </dgm:pt>
    <dgm:pt modelId="{16046462-A835-F445-BF2C-903E456F4965}" type="pres">
      <dgm:prSet presAssocID="{759237C1-17DF-4926-8703-2DDC9DF12B88}" presName="sibTransNodeCircle" presStyleLbl="alignNode1" presStyleIdx="4" presStyleCnt="5">
        <dgm:presLayoutVars>
          <dgm:chMax val="0"/>
          <dgm:bulletEnabled/>
        </dgm:presLayoutVars>
      </dgm:prSet>
      <dgm:spPr/>
    </dgm:pt>
    <dgm:pt modelId="{57DE02F3-F7D8-D941-BEA6-3B0CA91F6F27}" type="pres">
      <dgm:prSet presAssocID="{759237C1-17DF-4926-8703-2DDC9DF12B88}" presName="spacerBetweenCircleAndCallout" presStyleCnt="0">
        <dgm:presLayoutVars/>
      </dgm:prSet>
      <dgm:spPr/>
    </dgm:pt>
    <dgm:pt modelId="{C8BAF3A5-8525-5145-A0BC-470673619EBE}" type="pres">
      <dgm:prSet presAssocID="{94EC191F-12DA-4456-A0B4-B5EBFD707A60}" presName="nodeText" presStyleLbl="alignAccFollowNode1" presStyleIdx="14" presStyleCnt="15" custScaleY="100000">
        <dgm:presLayoutVars>
          <dgm:bulletEnabled val="1"/>
        </dgm:presLayoutVars>
      </dgm:prSet>
      <dgm:spPr/>
    </dgm:pt>
  </dgm:ptLst>
  <dgm:cxnLst>
    <dgm:cxn modelId="{57194800-1101-0544-8E36-217EFF27AB15}" type="presOf" srcId="{759237C1-17DF-4926-8703-2DDC9DF12B88}" destId="{16046462-A835-F445-BF2C-903E456F4965}" srcOrd="0" destOrd="0" presId="urn:microsoft.com/office/officeart/2016/7/layout/LinearArrowProcessNumbered"/>
    <dgm:cxn modelId="{2D01EC04-42FA-45F6-8143-1C806DAD8E59}" srcId="{2AAFBF14-CDCD-46F4-9AA3-F62D78EB8FE5}" destId="{02EF8C6D-1E98-4E6A-B520-F11F1106F997}" srcOrd="1" destOrd="0" parTransId="{58D30B23-525E-4DC3-897C-CF6D7F02E886}" sibTransId="{1F8900A9-9C0C-49E7-98EF-6068646650F1}"/>
    <dgm:cxn modelId="{AAD22119-99EA-C341-ACA4-694928DFAFD2}" type="presOf" srcId="{2AAFBF14-CDCD-46F4-9AA3-F62D78EB8FE5}" destId="{7AFDCBE9-CD68-A34D-8A43-5330E85EE5D6}" srcOrd="0" destOrd="0" presId="urn:microsoft.com/office/officeart/2016/7/layout/LinearArrowProcessNumbered"/>
    <dgm:cxn modelId="{881E0C20-4891-044C-A1D2-3E98C18A3254}" type="presOf" srcId="{02EF8C6D-1E98-4E6A-B520-F11F1106F997}" destId="{DD6D5541-FCE7-5B49-96D5-A2C4EF352733}" srcOrd="0" destOrd="0" presId="urn:microsoft.com/office/officeart/2016/7/layout/LinearArrowProcessNumbered"/>
    <dgm:cxn modelId="{4DE61331-AF82-CF49-AF1D-48E77924E8F3}" type="presOf" srcId="{618BAE6F-38D3-4DE5-B62B-80107BAF4106}" destId="{D6E7B83E-B74C-C945-BF09-B9B0982346DD}"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0EF65251-7F7F-40D5-AB85-77ABE5E870CE}" srcId="{2AAFBF14-CDCD-46F4-9AA3-F62D78EB8FE5}" destId="{9F389AFA-E8CA-4CAB-BC7B-6C4A4CBBF4FD}" srcOrd="2" destOrd="0" parTransId="{FC2E1FAA-3036-401C-A2E4-49CC5E45707D}" sibTransId="{699CF52A-C000-4469-81DB-D0941EC3E28E}"/>
    <dgm:cxn modelId="{9A295D5A-0C35-4BC9-A1A3-5ABAB0C7AA2B}" srcId="{2AAFBF14-CDCD-46F4-9AA3-F62D78EB8FE5}" destId="{B37700C2-887A-4515-B050-EE57A9CB3C22}" srcOrd="0" destOrd="0" parTransId="{D8CAE7F9-6C48-4917-BD97-34A03534F12A}" sibTransId="{587FBBE4-6EC0-47B9-934D-AAEA70632132}"/>
    <dgm:cxn modelId="{8042D29E-5862-3F4D-AEF3-2C28EAC54B70}" type="presOf" srcId="{94EC191F-12DA-4456-A0B4-B5EBFD707A60}" destId="{C8BAF3A5-8525-5145-A0BC-470673619EBE}" srcOrd="0" destOrd="0" presId="urn:microsoft.com/office/officeart/2016/7/layout/LinearArrowProcessNumbered"/>
    <dgm:cxn modelId="{BCC09DB1-C54F-4E1B-BE7F-B7626CDF352F}" srcId="{2AAFBF14-CDCD-46F4-9AA3-F62D78EB8FE5}" destId="{94EC191F-12DA-4456-A0B4-B5EBFD707A60}" srcOrd="4" destOrd="0" parTransId="{9D790FC5-586A-49C2-A074-888D2132DF2C}" sibTransId="{759237C1-17DF-4926-8703-2DDC9DF12B88}"/>
    <dgm:cxn modelId="{005905B5-AA7A-4B10-83C7-1545CE586851}" srcId="{2AAFBF14-CDCD-46F4-9AA3-F62D78EB8FE5}" destId="{618BAE6F-38D3-4DE5-B62B-80107BAF4106}" srcOrd="3" destOrd="0" parTransId="{1E358EBC-CCEA-4E9B-AB35-3DEB146295C5}" sibTransId="{E5FFC5DF-1BBF-4250-9ECD-DBC7164FB41B}"/>
    <dgm:cxn modelId="{C9F4C9BB-44DB-5741-9467-3A9C90046915}" type="presOf" srcId="{1F8900A9-9C0C-49E7-98EF-6068646650F1}" destId="{AE423C10-A01A-B14C-8273-F423828D08B7}" srcOrd="0" destOrd="0" presId="urn:microsoft.com/office/officeart/2016/7/layout/LinearArrowProcessNumbered"/>
    <dgm:cxn modelId="{8B671ECA-DEF9-6F45-9599-B6D4AEC1D38E}" type="presOf" srcId="{E5FFC5DF-1BBF-4250-9ECD-DBC7164FB41B}" destId="{7F4DBC2A-3BD7-D14C-B3E3-82B33EB0D299}" srcOrd="0" destOrd="0" presId="urn:microsoft.com/office/officeart/2016/7/layout/LinearArrowProcessNumbered"/>
    <dgm:cxn modelId="{2B9981EA-FF1C-E945-988A-6100FA14BD2D}" type="presOf" srcId="{699CF52A-C000-4469-81DB-D0941EC3E28E}" destId="{C8AFF57D-EABD-F946-985A-BAEEE5819FEE}" srcOrd="0" destOrd="0" presId="urn:microsoft.com/office/officeart/2016/7/layout/LinearArrowProcessNumbered"/>
    <dgm:cxn modelId="{85A5B1F9-1C7F-634A-8A8B-69378819EFF0}" type="presOf" srcId="{9F389AFA-E8CA-4CAB-BC7B-6C4A4CBBF4FD}" destId="{ACE48D4D-6594-B34E-8C0C-04AC3A1D1233}" srcOrd="0" destOrd="0" presId="urn:microsoft.com/office/officeart/2016/7/layout/LinearArrowProcessNumbered"/>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 modelId="{24F20E6F-1911-5F4E-B92F-10D76BA6EDFF}" type="presParOf" srcId="{7AFDCBE9-CD68-A34D-8A43-5330E85EE5D6}" destId="{4DF5C00E-CAAD-3A4E-A353-22503AC8C693}" srcOrd="1" destOrd="0" presId="urn:microsoft.com/office/officeart/2016/7/layout/LinearArrowProcessNumbered"/>
    <dgm:cxn modelId="{62767603-6049-BD46-B600-C9EE47D1EE5A}" type="presParOf" srcId="{7AFDCBE9-CD68-A34D-8A43-5330E85EE5D6}" destId="{4CD25DB6-1C2A-6F45-BE89-87E602550C75}" srcOrd="2" destOrd="0" presId="urn:microsoft.com/office/officeart/2016/7/layout/LinearArrowProcessNumbered"/>
    <dgm:cxn modelId="{C352B8E9-8F19-4342-BAF4-AB26324F7F3E}" type="presParOf" srcId="{4CD25DB6-1C2A-6F45-BE89-87E602550C75}" destId="{783C0497-03B0-504C-B6F2-F4D00DF70E97}" srcOrd="0" destOrd="0" presId="urn:microsoft.com/office/officeart/2016/7/layout/LinearArrowProcessNumbered"/>
    <dgm:cxn modelId="{92146AFE-7DB0-784D-8A2E-EBF391F0DEA1}" type="presParOf" srcId="{4CD25DB6-1C2A-6F45-BE89-87E602550C75}" destId="{FF8DC960-BE33-5344-BD6B-15287C305A97}" srcOrd="1" destOrd="0" presId="urn:microsoft.com/office/officeart/2016/7/layout/LinearArrowProcessNumbered"/>
    <dgm:cxn modelId="{8D28B957-BA33-4A48-B02C-2D998C8093AC}" type="presParOf" srcId="{FF8DC960-BE33-5344-BD6B-15287C305A97}" destId="{B312CA31-2BDA-504F-982D-E708E18240B1}" srcOrd="0" destOrd="0" presId="urn:microsoft.com/office/officeart/2016/7/layout/LinearArrowProcessNumbered"/>
    <dgm:cxn modelId="{58EE0952-166C-394E-BB9C-40AED994FAAC}" type="presParOf" srcId="{FF8DC960-BE33-5344-BD6B-15287C305A97}" destId="{2A7CC7D8-0498-6B42-8FB8-53B5C229E915}" srcOrd="1" destOrd="0" presId="urn:microsoft.com/office/officeart/2016/7/layout/LinearArrowProcessNumbered"/>
    <dgm:cxn modelId="{C15B3525-4FCA-184A-8411-5DEBBB85A0F4}" type="presParOf" srcId="{FF8DC960-BE33-5344-BD6B-15287C305A97}" destId="{AE423C10-A01A-B14C-8273-F423828D08B7}" srcOrd="2" destOrd="0" presId="urn:microsoft.com/office/officeart/2016/7/layout/LinearArrowProcessNumbered"/>
    <dgm:cxn modelId="{E90B9204-CA2B-D140-B953-EDC9115B0EAA}" type="presParOf" srcId="{FF8DC960-BE33-5344-BD6B-15287C305A97}" destId="{E321C66B-100E-094B-92C6-C6D4940ED256}" srcOrd="3" destOrd="0" presId="urn:microsoft.com/office/officeart/2016/7/layout/LinearArrowProcessNumbered"/>
    <dgm:cxn modelId="{CA143F05-D0E7-8A4F-9F5A-95CA1E5A4CE1}" type="presParOf" srcId="{4CD25DB6-1C2A-6F45-BE89-87E602550C75}" destId="{DD6D5541-FCE7-5B49-96D5-A2C4EF352733}" srcOrd="2" destOrd="0" presId="urn:microsoft.com/office/officeart/2016/7/layout/LinearArrowProcessNumbered"/>
    <dgm:cxn modelId="{4E262633-BED6-AF4B-92A6-0B4FB4C911AF}" type="presParOf" srcId="{7AFDCBE9-CD68-A34D-8A43-5330E85EE5D6}" destId="{1842B765-695E-5D41-8FB7-F95A977CAB40}" srcOrd="3" destOrd="0" presId="urn:microsoft.com/office/officeart/2016/7/layout/LinearArrowProcessNumbered"/>
    <dgm:cxn modelId="{E9112325-0E05-B544-9135-CACF81E4ADEF}" type="presParOf" srcId="{7AFDCBE9-CD68-A34D-8A43-5330E85EE5D6}" destId="{A822BE91-7FBE-F04B-A363-FF845982F886}" srcOrd="4" destOrd="0" presId="urn:microsoft.com/office/officeart/2016/7/layout/LinearArrowProcessNumbered"/>
    <dgm:cxn modelId="{5741808F-F19A-7140-A3C6-259EF6EF603A}" type="presParOf" srcId="{A822BE91-7FBE-F04B-A363-FF845982F886}" destId="{BC312CFC-11A4-B540-97F6-94B87A6BD566}" srcOrd="0" destOrd="0" presId="urn:microsoft.com/office/officeart/2016/7/layout/LinearArrowProcessNumbered"/>
    <dgm:cxn modelId="{2B72FC4A-925F-4746-A59E-A7A97C471E32}" type="presParOf" srcId="{A822BE91-7FBE-F04B-A363-FF845982F886}" destId="{8BBBE3FC-439B-4246-9781-F56AA5CD1E50}" srcOrd="1" destOrd="0" presId="urn:microsoft.com/office/officeart/2016/7/layout/LinearArrowProcessNumbered"/>
    <dgm:cxn modelId="{B1C6D4FD-E1AA-8444-B23F-723610E9287D}" type="presParOf" srcId="{8BBBE3FC-439B-4246-9781-F56AA5CD1E50}" destId="{4ABB1C4F-028B-2143-A0D6-B78737A50931}" srcOrd="0" destOrd="0" presId="urn:microsoft.com/office/officeart/2016/7/layout/LinearArrowProcessNumbered"/>
    <dgm:cxn modelId="{E2C7C8E6-3205-9647-802E-EE202ED90DCD}" type="presParOf" srcId="{8BBBE3FC-439B-4246-9781-F56AA5CD1E50}" destId="{01F762A8-AA26-F644-A214-DE86B4042FF9}" srcOrd="1" destOrd="0" presId="urn:microsoft.com/office/officeart/2016/7/layout/LinearArrowProcessNumbered"/>
    <dgm:cxn modelId="{A0E87DCE-A2FE-D349-84F0-1E3EE83824CB}" type="presParOf" srcId="{8BBBE3FC-439B-4246-9781-F56AA5CD1E50}" destId="{C8AFF57D-EABD-F946-985A-BAEEE5819FEE}" srcOrd="2" destOrd="0" presId="urn:microsoft.com/office/officeart/2016/7/layout/LinearArrowProcessNumbered"/>
    <dgm:cxn modelId="{2E1363B5-EA98-594D-8024-4344F8EC535A}" type="presParOf" srcId="{8BBBE3FC-439B-4246-9781-F56AA5CD1E50}" destId="{54C5DC67-47AD-0A4C-BFF4-AFA404DBA819}" srcOrd="3" destOrd="0" presId="urn:microsoft.com/office/officeart/2016/7/layout/LinearArrowProcessNumbered"/>
    <dgm:cxn modelId="{6CE6A832-4C5B-2944-972B-89186DBE3EAD}" type="presParOf" srcId="{A822BE91-7FBE-F04B-A363-FF845982F886}" destId="{ACE48D4D-6594-B34E-8C0C-04AC3A1D1233}" srcOrd="2" destOrd="0" presId="urn:microsoft.com/office/officeart/2016/7/layout/LinearArrowProcessNumbered"/>
    <dgm:cxn modelId="{AB13F646-C00E-8940-8115-78E466015FD0}" type="presParOf" srcId="{7AFDCBE9-CD68-A34D-8A43-5330E85EE5D6}" destId="{6109A6D5-13BF-904D-8DEC-F8A2E2AC7480}" srcOrd="5" destOrd="0" presId="urn:microsoft.com/office/officeart/2016/7/layout/LinearArrowProcessNumbered"/>
    <dgm:cxn modelId="{D04DB261-DA45-3342-9EBE-0CAD99587FB5}" type="presParOf" srcId="{7AFDCBE9-CD68-A34D-8A43-5330E85EE5D6}" destId="{DFFAC7F4-2D45-AE4F-BADE-DC38B88571A4}" srcOrd="6" destOrd="0" presId="urn:microsoft.com/office/officeart/2016/7/layout/LinearArrowProcessNumbered"/>
    <dgm:cxn modelId="{4A30F362-E2CE-ED41-A8B9-3682057CD619}" type="presParOf" srcId="{DFFAC7F4-2D45-AE4F-BADE-DC38B88571A4}" destId="{89F666DD-5643-6945-8D54-64DE4E4B4427}" srcOrd="0" destOrd="0" presId="urn:microsoft.com/office/officeart/2016/7/layout/LinearArrowProcessNumbered"/>
    <dgm:cxn modelId="{D1AC615B-C687-EA46-A50A-914FCE39AB2E}" type="presParOf" srcId="{DFFAC7F4-2D45-AE4F-BADE-DC38B88571A4}" destId="{0280ECF4-F7B7-8D48-AAA1-6FAA972BE7CD}" srcOrd="1" destOrd="0" presId="urn:microsoft.com/office/officeart/2016/7/layout/LinearArrowProcessNumbered"/>
    <dgm:cxn modelId="{183A82B1-A19F-8742-A19D-FB222CB0E3C7}" type="presParOf" srcId="{0280ECF4-F7B7-8D48-AAA1-6FAA972BE7CD}" destId="{05A45746-5ACF-B545-BCE9-EF5B00DABE1E}" srcOrd="0" destOrd="0" presId="urn:microsoft.com/office/officeart/2016/7/layout/LinearArrowProcessNumbered"/>
    <dgm:cxn modelId="{75FC44A9-AAF5-3844-A642-0AFE6BF4B72B}" type="presParOf" srcId="{0280ECF4-F7B7-8D48-AAA1-6FAA972BE7CD}" destId="{F4D62503-F51E-514E-8FD4-98EDDBB180A8}" srcOrd="1" destOrd="0" presId="urn:microsoft.com/office/officeart/2016/7/layout/LinearArrowProcessNumbered"/>
    <dgm:cxn modelId="{203E9A3C-6EFB-C54A-BC9D-87BF73ABAD37}" type="presParOf" srcId="{0280ECF4-F7B7-8D48-AAA1-6FAA972BE7CD}" destId="{7F4DBC2A-3BD7-D14C-B3E3-82B33EB0D299}" srcOrd="2" destOrd="0" presId="urn:microsoft.com/office/officeart/2016/7/layout/LinearArrowProcessNumbered"/>
    <dgm:cxn modelId="{FEEC64CC-FE53-1140-9432-44A75D6E4F24}" type="presParOf" srcId="{0280ECF4-F7B7-8D48-AAA1-6FAA972BE7CD}" destId="{8B153C16-1833-C549-8CBF-0883CADABA29}" srcOrd="3" destOrd="0" presId="urn:microsoft.com/office/officeart/2016/7/layout/LinearArrowProcessNumbered"/>
    <dgm:cxn modelId="{CA07FC58-FF61-F749-80FA-054212FC37C0}" type="presParOf" srcId="{DFFAC7F4-2D45-AE4F-BADE-DC38B88571A4}" destId="{D6E7B83E-B74C-C945-BF09-B9B0982346DD}" srcOrd="2" destOrd="0" presId="urn:microsoft.com/office/officeart/2016/7/layout/LinearArrowProcessNumbered"/>
    <dgm:cxn modelId="{5A95AEF9-9E69-E242-9214-6D76C0648069}" type="presParOf" srcId="{7AFDCBE9-CD68-A34D-8A43-5330E85EE5D6}" destId="{D8A5A683-4E45-DB41-A98D-B530285A24DE}" srcOrd="7" destOrd="0" presId="urn:microsoft.com/office/officeart/2016/7/layout/LinearArrowProcessNumbered"/>
    <dgm:cxn modelId="{CA058729-A4D4-7D4C-9728-5A8757E299EF}" type="presParOf" srcId="{7AFDCBE9-CD68-A34D-8A43-5330E85EE5D6}" destId="{A8D86654-0FA7-4948-AE70-7CD7673947B4}" srcOrd="8" destOrd="0" presId="urn:microsoft.com/office/officeart/2016/7/layout/LinearArrowProcessNumbered"/>
    <dgm:cxn modelId="{0855DE60-8A90-5F49-A21D-82DCAAC18BF1}" type="presParOf" srcId="{A8D86654-0FA7-4948-AE70-7CD7673947B4}" destId="{2A25580A-9C55-6844-9F4E-F8F893D253D5}" srcOrd="0" destOrd="0" presId="urn:microsoft.com/office/officeart/2016/7/layout/LinearArrowProcessNumbered"/>
    <dgm:cxn modelId="{DF7A3F66-999F-CC43-A780-C8D922139FD6}" type="presParOf" srcId="{A8D86654-0FA7-4948-AE70-7CD7673947B4}" destId="{07D57D8D-6E7F-7B4E-88B9-2E3E1E8074C7}" srcOrd="1" destOrd="0" presId="urn:microsoft.com/office/officeart/2016/7/layout/LinearArrowProcessNumbered"/>
    <dgm:cxn modelId="{E2D376F2-E8E4-574E-BA18-4C3231A24F57}" type="presParOf" srcId="{07D57D8D-6E7F-7B4E-88B9-2E3E1E8074C7}" destId="{F2C11562-52F1-5540-B643-A3882211B915}" srcOrd="0" destOrd="0" presId="urn:microsoft.com/office/officeart/2016/7/layout/LinearArrowProcessNumbered"/>
    <dgm:cxn modelId="{E68877BA-E1A8-D248-89CA-B8CA1D0C8CEB}" type="presParOf" srcId="{07D57D8D-6E7F-7B4E-88B9-2E3E1E8074C7}" destId="{90A8EEF9-4227-8441-8221-42586A75A920}" srcOrd="1" destOrd="0" presId="urn:microsoft.com/office/officeart/2016/7/layout/LinearArrowProcessNumbered"/>
    <dgm:cxn modelId="{65A75405-E41D-EF49-BBC4-D048E53F1504}" type="presParOf" srcId="{07D57D8D-6E7F-7B4E-88B9-2E3E1E8074C7}" destId="{16046462-A835-F445-BF2C-903E456F4965}" srcOrd="2" destOrd="0" presId="urn:microsoft.com/office/officeart/2016/7/layout/LinearArrowProcessNumbered"/>
    <dgm:cxn modelId="{8F37839B-CEE1-0D4D-8887-5FAA8AC36AD6}" type="presParOf" srcId="{07D57D8D-6E7F-7B4E-88B9-2E3E1E8074C7}" destId="{57DE02F3-F7D8-D941-BEA6-3B0CA91F6F27}" srcOrd="3" destOrd="0" presId="urn:microsoft.com/office/officeart/2016/7/layout/LinearArrowProcessNumbered"/>
    <dgm:cxn modelId="{11F40CD4-BF65-0E47-B99F-5F6F19540CA9}" type="presParOf" srcId="{A8D86654-0FA7-4948-AE70-7CD7673947B4}" destId="{C8BAF3A5-8525-5145-A0BC-470673619EBE}"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Train a 2d model to generate healthy tissue on masked out areas (non-lesion areas) of t1p slices</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phldr="0"/>
      <dgm:spPr/>
      <dgm:t>
        <a:bodyPr/>
        <a:lstStyle/>
        <a:p>
          <a:r>
            <a:rPr lang="en-US"/>
            <a:t>1</a:t>
          </a:r>
          <a:endParaRPr lang="en-US" dirty="0"/>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3"/>
      <dgm:spPr/>
    </dgm:pt>
    <dgm:pt modelId="{6C1478EF-7838-4C4A-AF1B-0405DEC39659}" type="pres">
      <dgm:prSet presAssocID="{B37700C2-887A-4515-B050-EE57A9CB3C22}" presName="lineArrowNode" presStyleLbl="alignAccFollowNode1" presStyleIdx="1" presStyleCnt="3"/>
      <dgm:spPr/>
    </dgm:pt>
    <dgm:pt modelId="{9EBC976C-CA40-A14D-A715-2E89BA00C70E}" type="pres">
      <dgm:prSet presAssocID="{587FBBE4-6EC0-47B9-934D-AAEA70632132}" presName="sibTransNodeCircle" presStyleLbl="alignNode1" presStyleIdx="0" presStyleCnt="1">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3" custScaleY="100000">
        <dgm:presLayoutVars>
          <dgm:bulletEnabled val="1"/>
        </dgm:presLayoutVars>
      </dgm:prSet>
      <dgm:spPr/>
    </dgm:pt>
  </dgm:ptLst>
  <dgm:cxnLst>
    <dgm:cxn modelId="{AAD22119-99EA-C341-ACA4-694928DFAFD2}" type="presOf" srcId="{2AAFBF14-CDCD-46F4-9AA3-F62D78EB8FE5}" destId="{7AFDCBE9-CD68-A34D-8A43-5330E85EE5D6}"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9A295D5A-0C35-4BC9-A1A3-5ABAB0C7AA2B}" srcId="{2AAFBF14-CDCD-46F4-9AA3-F62D78EB8FE5}" destId="{B37700C2-887A-4515-B050-EE57A9CB3C22}" srcOrd="0" destOrd="0" parTransId="{D8CAE7F9-6C48-4917-BD97-34A03534F12A}" sibTransId="{587FBBE4-6EC0-47B9-934D-AAEA70632132}"/>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Train a 2d model to generate healthy tissue on masked out areas (non-lesion areas) of t1p slices</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phldr="0"/>
      <dgm:spPr/>
      <dgm:t>
        <a:bodyPr/>
        <a:lstStyle/>
        <a:p>
          <a:r>
            <a:rPr lang="en-US" dirty="0"/>
            <a:t>1</a:t>
          </a:r>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3"/>
      <dgm:spPr/>
    </dgm:pt>
    <dgm:pt modelId="{6C1478EF-7838-4C4A-AF1B-0405DEC39659}" type="pres">
      <dgm:prSet presAssocID="{B37700C2-887A-4515-B050-EE57A9CB3C22}" presName="lineArrowNode" presStyleLbl="alignAccFollowNode1" presStyleIdx="1" presStyleCnt="3"/>
      <dgm:spPr/>
    </dgm:pt>
    <dgm:pt modelId="{9EBC976C-CA40-A14D-A715-2E89BA00C70E}" type="pres">
      <dgm:prSet presAssocID="{587FBBE4-6EC0-47B9-934D-AAEA70632132}" presName="sibTransNodeCircle" presStyleLbl="alignNode1" presStyleIdx="0" presStyleCnt="1">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3" custScaleY="100000">
        <dgm:presLayoutVars>
          <dgm:bulletEnabled val="1"/>
        </dgm:presLayoutVars>
      </dgm:prSet>
      <dgm:spPr/>
    </dgm:pt>
  </dgm:ptLst>
  <dgm:cxnLst>
    <dgm:cxn modelId="{AAD22119-99EA-C341-ACA4-694928DFAFD2}" type="presOf" srcId="{2AAFBF14-CDCD-46F4-9AA3-F62D78EB8FE5}" destId="{7AFDCBE9-CD68-A34D-8A43-5330E85EE5D6}"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9A295D5A-0C35-4BC9-A1A3-5ABAB0C7AA2B}" srcId="{2AAFBF14-CDCD-46F4-9AA3-F62D78EB8FE5}" destId="{B37700C2-887A-4515-B050-EE57A9CB3C22}" srcOrd="0" destOrd="0" parTransId="{D8CAE7F9-6C48-4917-BD97-34A03534F12A}" sibTransId="{587FBBE4-6EC0-47B9-934D-AAEA70632132}"/>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Train a Gan with a discriminator to make sure brain looks realistic</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phldr="0"/>
      <dgm:spPr/>
      <dgm:t>
        <a:bodyPr/>
        <a:lstStyle/>
        <a:p>
          <a:r>
            <a:rPr lang="en-US"/>
            <a:t>1</a:t>
          </a:r>
          <a:endParaRPr lang="en-US" dirty="0"/>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3"/>
      <dgm:spPr/>
    </dgm:pt>
    <dgm:pt modelId="{6C1478EF-7838-4C4A-AF1B-0405DEC39659}" type="pres">
      <dgm:prSet presAssocID="{B37700C2-887A-4515-B050-EE57A9CB3C22}" presName="lineArrowNode" presStyleLbl="alignAccFollowNode1" presStyleIdx="1" presStyleCnt="3"/>
      <dgm:spPr/>
    </dgm:pt>
    <dgm:pt modelId="{9EBC976C-CA40-A14D-A715-2E89BA00C70E}" type="pres">
      <dgm:prSet presAssocID="{587FBBE4-6EC0-47B9-934D-AAEA70632132}" presName="sibTransNodeCircle" presStyleLbl="alignNode1" presStyleIdx="0" presStyleCnt="1">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3" custScaleY="100000">
        <dgm:presLayoutVars>
          <dgm:bulletEnabled val="1"/>
        </dgm:presLayoutVars>
      </dgm:prSet>
      <dgm:spPr/>
    </dgm:pt>
  </dgm:ptLst>
  <dgm:cxnLst>
    <dgm:cxn modelId="{AAD22119-99EA-C341-ACA4-694928DFAFD2}" type="presOf" srcId="{2AAFBF14-CDCD-46F4-9AA3-F62D78EB8FE5}" destId="{7AFDCBE9-CD68-A34D-8A43-5330E85EE5D6}"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9A295D5A-0C35-4BC9-A1A3-5ABAB0C7AA2B}" srcId="{2AAFBF14-CDCD-46F4-9AA3-F62D78EB8FE5}" destId="{B37700C2-887A-4515-B050-EE57A9CB3C22}" srcOrd="0" destOrd="0" parTransId="{D8CAE7F9-6C48-4917-BD97-34A03534F12A}" sibTransId="{587FBBE4-6EC0-47B9-934D-AAEA70632132}"/>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Test the trained GAN model on images with real lesions masked out, output as 3d</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phldr="0"/>
      <dgm:spPr/>
      <dgm:t>
        <a:bodyPr/>
        <a:lstStyle/>
        <a:p>
          <a:r>
            <a:rPr lang="en-US"/>
            <a:t>1</a:t>
          </a:r>
          <a:endParaRPr lang="en-US" dirty="0"/>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3"/>
      <dgm:spPr/>
    </dgm:pt>
    <dgm:pt modelId="{6C1478EF-7838-4C4A-AF1B-0405DEC39659}" type="pres">
      <dgm:prSet presAssocID="{B37700C2-887A-4515-B050-EE57A9CB3C22}" presName="lineArrowNode" presStyleLbl="alignAccFollowNode1" presStyleIdx="1" presStyleCnt="3"/>
      <dgm:spPr/>
    </dgm:pt>
    <dgm:pt modelId="{9EBC976C-CA40-A14D-A715-2E89BA00C70E}" type="pres">
      <dgm:prSet presAssocID="{587FBBE4-6EC0-47B9-934D-AAEA70632132}" presName="sibTransNodeCircle" presStyleLbl="alignNode1" presStyleIdx="0" presStyleCnt="1">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3" custScaleY="100000">
        <dgm:presLayoutVars>
          <dgm:bulletEnabled val="1"/>
        </dgm:presLayoutVars>
      </dgm:prSet>
      <dgm:spPr/>
    </dgm:pt>
  </dgm:ptLst>
  <dgm:cxnLst>
    <dgm:cxn modelId="{AAD22119-99EA-C341-ACA4-694928DFAFD2}" type="presOf" srcId="{2AAFBF14-CDCD-46F4-9AA3-F62D78EB8FE5}" destId="{7AFDCBE9-CD68-A34D-8A43-5330E85EE5D6}"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9A295D5A-0C35-4BC9-A1A3-5ABAB0C7AA2B}" srcId="{2AAFBF14-CDCD-46F4-9AA3-F62D78EB8FE5}" destId="{B37700C2-887A-4515-B050-EE57A9CB3C22}" srcOrd="0" destOrd="0" parTransId="{D8CAE7F9-6C48-4917-BD97-34A03534F12A}" sibTransId="{587FBBE4-6EC0-47B9-934D-AAEA70632132}"/>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AAFBF14-CDCD-46F4-9AA3-F62D78EB8FE5}"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B37700C2-887A-4515-B050-EE57A9CB3C22}">
      <dgm:prSet custT="1"/>
      <dgm:spPr/>
      <dgm:t>
        <a:bodyPr/>
        <a:lstStyle/>
        <a:p>
          <a:pPr>
            <a:lnSpc>
              <a:spcPct val="100000"/>
            </a:lnSpc>
            <a:defRPr cap="all"/>
          </a:pPr>
          <a:r>
            <a:rPr lang="en-US" sz="1000" dirty="0"/>
            <a:t>Run a pairwise jacobian integration (PJI) software on the generated images to analyze areas of change (unable to run properly with lesions present) </a:t>
          </a:r>
        </a:p>
      </dgm:t>
    </dgm:pt>
    <dgm:pt modelId="{D8CAE7F9-6C48-4917-BD97-34A03534F12A}" type="parTrans" cxnId="{9A295D5A-0C35-4BC9-A1A3-5ABAB0C7AA2B}">
      <dgm:prSet/>
      <dgm:spPr/>
      <dgm:t>
        <a:bodyPr/>
        <a:lstStyle/>
        <a:p>
          <a:endParaRPr lang="en-US"/>
        </a:p>
      </dgm:t>
    </dgm:pt>
    <dgm:pt modelId="{587FBBE4-6EC0-47B9-934D-AAEA70632132}" type="sibTrans" cxnId="{9A295D5A-0C35-4BC9-A1A3-5ABAB0C7AA2B}">
      <dgm:prSet phldrT="1" phldr="0"/>
      <dgm:spPr/>
      <dgm:t>
        <a:bodyPr/>
        <a:lstStyle/>
        <a:p>
          <a:r>
            <a:rPr lang="en-US"/>
            <a:t>1</a:t>
          </a:r>
          <a:endParaRPr lang="en-US" dirty="0"/>
        </a:p>
      </dgm:t>
    </dgm:pt>
    <dgm:pt modelId="{C29B0AF7-C493-0740-8B01-67E6229E1644}">
      <dgm:prSet custT="1"/>
      <dgm:spPr/>
      <dgm:t>
        <a:bodyPr/>
        <a:lstStyle/>
        <a:p>
          <a:pPr>
            <a:lnSpc>
              <a:spcPct val="100000"/>
            </a:lnSpc>
            <a:defRPr cap="all"/>
          </a:pPr>
          <a:r>
            <a:rPr lang="en-US" sz="1000" dirty="0"/>
            <a:t>Visually inspect results on unique patient cases</a:t>
          </a:r>
        </a:p>
      </dgm:t>
    </dgm:pt>
    <dgm:pt modelId="{241C8011-AAF0-C649-A29F-6809A07E012A}" type="parTrans" cxnId="{FC2D6874-0288-6943-881B-1B4DF1F7300C}">
      <dgm:prSet/>
      <dgm:spPr/>
      <dgm:t>
        <a:bodyPr/>
        <a:lstStyle/>
        <a:p>
          <a:endParaRPr lang="en-US"/>
        </a:p>
      </dgm:t>
    </dgm:pt>
    <dgm:pt modelId="{7E8BC7DC-714C-C44A-A086-E19271CD5C60}" type="sibTrans" cxnId="{FC2D6874-0288-6943-881B-1B4DF1F7300C}">
      <dgm:prSet phldrT="2" phldr="0"/>
      <dgm:spPr/>
      <dgm:t>
        <a:bodyPr/>
        <a:lstStyle/>
        <a:p>
          <a:r>
            <a:rPr lang="en-US"/>
            <a:t>2</a:t>
          </a:r>
        </a:p>
      </dgm:t>
    </dgm:pt>
    <dgm:pt modelId="{7AFDCBE9-CD68-A34D-8A43-5330E85EE5D6}" type="pres">
      <dgm:prSet presAssocID="{2AAFBF14-CDCD-46F4-9AA3-F62D78EB8FE5}" presName="linearFlow" presStyleCnt="0">
        <dgm:presLayoutVars>
          <dgm:dir/>
          <dgm:animLvl val="lvl"/>
          <dgm:resizeHandles val="exact"/>
        </dgm:presLayoutVars>
      </dgm:prSet>
      <dgm:spPr/>
    </dgm:pt>
    <dgm:pt modelId="{31A4C757-9AB5-614A-932E-3C5016FD6D5A}" type="pres">
      <dgm:prSet presAssocID="{B37700C2-887A-4515-B050-EE57A9CB3C22}" presName="compositeNode" presStyleCnt="0"/>
      <dgm:spPr/>
    </dgm:pt>
    <dgm:pt modelId="{BC3B938F-BD88-7148-B2EC-CA8D144F1808}" type="pres">
      <dgm:prSet presAssocID="{B37700C2-887A-4515-B050-EE57A9CB3C22}" presName="parTx" presStyleLbl="node1" presStyleIdx="0" presStyleCnt="0">
        <dgm:presLayoutVars>
          <dgm:chMax val="0"/>
          <dgm:chPref val="0"/>
          <dgm:bulletEnabled val="1"/>
        </dgm:presLayoutVars>
      </dgm:prSet>
      <dgm:spPr/>
    </dgm:pt>
    <dgm:pt modelId="{CABD4593-612F-2044-B5D7-50CE47210BF2}" type="pres">
      <dgm:prSet presAssocID="{B37700C2-887A-4515-B050-EE57A9CB3C22}" presName="parSh" presStyleCnt="0"/>
      <dgm:spPr/>
    </dgm:pt>
    <dgm:pt modelId="{C8955E8A-F861-B64D-B4C0-C4168DA4C84B}" type="pres">
      <dgm:prSet presAssocID="{B37700C2-887A-4515-B050-EE57A9CB3C22}" presName="lineNode" presStyleLbl="alignAccFollowNode1" presStyleIdx="0" presStyleCnt="6"/>
      <dgm:spPr/>
    </dgm:pt>
    <dgm:pt modelId="{6C1478EF-7838-4C4A-AF1B-0405DEC39659}" type="pres">
      <dgm:prSet presAssocID="{B37700C2-887A-4515-B050-EE57A9CB3C22}" presName="lineArrowNode" presStyleLbl="alignAccFollowNode1" presStyleIdx="1" presStyleCnt="6"/>
      <dgm:spPr/>
    </dgm:pt>
    <dgm:pt modelId="{9EBC976C-CA40-A14D-A715-2E89BA00C70E}" type="pres">
      <dgm:prSet presAssocID="{587FBBE4-6EC0-47B9-934D-AAEA70632132}" presName="sibTransNodeCircle" presStyleLbl="alignNode1" presStyleIdx="0" presStyleCnt="2">
        <dgm:presLayoutVars>
          <dgm:chMax val="0"/>
          <dgm:bulletEnabled/>
        </dgm:presLayoutVars>
      </dgm:prSet>
      <dgm:spPr/>
    </dgm:pt>
    <dgm:pt modelId="{AC4E9461-63BC-A341-8205-5F375F657509}" type="pres">
      <dgm:prSet presAssocID="{587FBBE4-6EC0-47B9-934D-AAEA70632132}" presName="spacerBetweenCircleAndCallout" presStyleCnt="0">
        <dgm:presLayoutVars/>
      </dgm:prSet>
      <dgm:spPr/>
    </dgm:pt>
    <dgm:pt modelId="{DBBD348D-0E00-DB4B-A462-E8692FB45A9C}" type="pres">
      <dgm:prSet presAssocID="{B37700C2-887A-4515-B050-EE57A9CB3C22}" presName="nodeText" presStyleLbl="alignAccFollowNode1" presStyleIdx="2" presStyleCnt="6" custScaleY="100000">
        <dgm:presLayoutVars>
          <dgm:bulletEnabled val="1"/>
        </dgm:presLayoutVars>
      </dgm:prSet>
      <dgm:spPr/>
    </dgm:pt>
    <dgm:pt modelId="{F755520F-C80F-384E-A12D-E6CCF8CA6947}" type="pres">
      <dgm:prSet presAssocID="{587FBBE4-6EC0-47B9-934D-AAEA70632132}" presName="sibTransComposite" presStyleCnt="0"/>
      <dgm:spPr/>
    </dgm:pt>
    <dgm:pt modelId="{E752840E-DA37-BA41-B290-18DCF6380C7A}" type="pres">
      <dgm:prSet presAssocID="{C29B0AF7-C493-0740-8B01-67E6229E1644}" presName="compositeNode" presStyleCnt="0"/>
      <dgm:spPr/>
    </dgm:pt>
    <dgm:pt modelId="{1AB9EA54-E170-AE4B-A105-A540295FA51D}" type="pres">
      <dgm:prSet presAssocID="{C29B0AF7-C493-0740-8B01-67E6229E1644}" presName="parTx" presStyleLbl="node1" presStyleIdx="0" presStyleCnt="0">
        <dgm:presLayoutVars>
          <dgm:chMax val="0"/>
          <dgm:chPref val="0"/>
          <dgm:bulletEnabled val="1"/>
        </dgm:presLayoutVars>
      </dgm:prSet>
      <dgm:spPr/>
    </dgm:pt>
    <dgm:pt modelId="{27414F62-E5BA-2846-87CE-F39EBE817694}" type="pres">
      <dgm:prSet presAssocID="{C29B0AF7-C493-0740-8B01-67E6229E1644}" presName="parSh" presStyleCnt="0"/>
      <dgm:spPr/>
    </dgm:pt>
    <dgm:pt modelId="{21C87764-F1E4-EA4B-AC18-5063A427A1CD}" type="pres">
      <dgm:prSet presAssocID="{C29B0AF7-C493-0740-8B01-67E6229E1644}" presName="lineNode" presStyleLbl="alignAccFollowNode1" presStyleIdx="3" presStyleCnt="6"/>
      <dgm:spPr/>
    </dgm:pt>
    <dgm:pt modelId="{B6828496-74E5-1043-AF5F-8A0EF4B4CD88}" type="pres">
      <dgm:prSet presAssocID="{C29B0AF7-C493-0740-8B01-67E6229E1644}" presName="lineArrowNode" presStyleLbl="alignAccFollowNode1" presStyleIdx="4" presStyleCnt="6"/>
      <dgm:spPr/>
    </dgm:pt>
    <dgm:pt modelId="{13A4A7E4-BD60-A14A-A9EA-19A8D023147E}" type="pres">
      <dgm:prSet presAssocID="{7E8BC7DC-714C-C44A-A086-E19271CD5C60}" presName="sibTransNodeCircle" presStyleLbl="alignNode1" presStyleIdx="1" presStyleCnt="2">
        <dgm:presLayoutVars>
          <dgm:chMax val="0"/>
          <dgm:bulletEnabled/>
        </dgm:presLayoutVars>
      </dgm:prSet>
      <dgm:spPr/>
    </dgm:pt>
    <dgm:pt modelId="{B7F608EE-0C85-6B4D-BB45-51EAB6D65545}" type="pres">
      <dgm:prSet presAssocID="{7E8BC7DC-714C-C44A-A086-E19271CD5C60}" presName="spacerBetweenCircleAndCallout" presStyleCnt="0">
        <dgm:presLayoutVars/>
      </dgm:prSet>
      <dgm:spPr/>
    </dgm:pt>
    <dgm:pt modelId="{967A1001-B417-CB40-83B6-D107DC074662}" type="pres">
      <dgm:prSet presAssocID="{C29B0AF7-C493-0740-8B01-67E6229E1644}" presName="nodeText" presStyleLbl="alignAccFollowNode1" presStyleIdx="5" presStyleCnt="6">
        <dgm:presLayoutVars>
          <dgm:bulletEnabled val="1"/>
        </dgm:presLayoutVars>
      </dgm:prSet>
      <dgm:spPr/>
    </dgm:pt>
  </dgm:ptLst>
  <dgm:cxnLst>
    <dgm:cxn modelId="{AAD22119-99EA-C341-ACA4-694928DFAFD2}" type="presOf" srcId="{2AAFBF14-CDCD-46F4-9AA3-F62D78EB8FE5}" destId="{7AFDCBE9-CD68-A34D-8A43-5330E85EE5D6}" srcOrd="0" destOrd="0" presId="urn:microsoft.com/office/officeart/2016/7/layout/LinearArrowProcessNumbered"/>
    <dgm:cxn modelId="{C35D063A-15E2-4B4E-B68D-8E94F819E72D}" type="presOf" srcId="{C29B0AF7-C493-0740-8B01-67E6229E1644}" destId="{967A1001-B417-CB40-83B6-D107DC074662}" srcOrd="0" destOrd="0" presId="urn:microsoft.com/office/officeart/2016/7/layout/LinearArrowProcessNumbered"/>
    <dgm:cxn modelId="{1C3DAF42-72C7-9D42-BEDA-6E2B7F2E9502}" type="presOf" srcId="{B37700C2-887A-4515-B050-EE57A9CB3C22}" destId="{DBBD348D-0E00-DB4B-A462-E8692FB45A9C}" srcOrd="0" destOrd="0" presId="urn:microsoft.com/office/officeart/2016/7/layout/LinearArrowProcessNumbered"/>
    <dgm:cxn modelId="{79B1D84A-4269-0F41-9771-60D6A3741DBA}" type="presOf" srcId="{587FBBE4-6EC0-47B9-934D-AAEA70632132}" destId="{9EBC976C-CA40-A14D-A715-2E89BA00C70E}" srcOrd="0" destOrd="0" presId="urn:microsoft.com/office/officeart/2016/7/layout/LinearArrowProcessNumbered"/>
    <dgm:cxn modelId="{9A295D5A-0C35-4BC9-A1A3-5ABAB0C7AA2B}" srcId="{2AAFBF14-CDCD-46F4-9AA3-F62D78EB8FE5}" destId="{B37700C2-887A-4515-B050-EE57A9CB3C22}" srcOrd="0" destOrd="0" parTransId="{D8CAE7F9-6C48-4917-BD97-34A03534F12A}" sibTransId="{587FBBE4-6EC0-47B9-934D-AAEA70632132}"/>
    <dgm:cxn modelId="{FC2D6874-0288-6943-881B-1B4DF1F7300C}" srcId="{2AAFBF14-CDCD-46F4-9AA3-F62D78EB8FE5}" destId="{C29B0AF7-C493-0740-8B01-67E6229E1644}" srcOrd="1" destOrd="0" parTransId="{241C8011-AAF0-C649-A29F-6809A07E012A}" sibTransId="{7E8BC7DC-714C-C44A-A086-E19271CD5C60}"/>
    <dgm:cxn modelId="{7289CE77-81E4-8548-B7B1-0A49120D8372}" type="presOf" srcId="{7E8BC7DC-714C-C44A-A086-E19271CD5C60}" destId="{13A4A7E4-BD60-A14A-A9EA-19A8D023147E}" srcOrd="0" destOrd="0" presId="urn:microsoft.com/office/officeart/2016/7/layout/LinearArrowProcessNumbered"/>
    <dgm:cxn modelId="{8D86928D-69A8-4B4F-AC71-A0414A2E14D8}" type="presParOf" srcId="{7AFDCBE9-CD68-A34D-8A43-5330E85EE5D6}" destId="{31A4C757-9AB5-614A-932E-3C5016FD6D5A}" srcOrd="0" destOrd="0" presId="urn:microsoft.com/office/officeart/2016/7/layout/LinearArrowProcessNumbered"/>
    <dgm:cxn modelId="{549D2A10-2F8B-1940-8E66-2DBD7CBD8F42}" type="presParOf" srcId="{31A4C757-9AB5-614A-932E-3C5016FD6D5A}" destId="{BC3B938F-BD88-7148-B2EC-CA8D144F1808}" srcOrd="0" destOrd="0" presId="urn:microsoft.com/office/officeart/2016/7/layout/LinearArrowProcessNumbered"/>
    <dgm:cxn modelId="{C26E2560-AC75-1E43-9C16-94701A2E5CF6}" type="presParOf" srcId="{31A4C757-9AB5-614A-932E-3C5016FD6D5A}" destId="{CABD4593-612F-2044-B5D7-50CE47210BF2}" srcOrd="1" destOrd="0" presId="urn:microsoft.com/office/officeart/2016/7/layout/LinearArrowProcessNumbered"/>
    <dgm:cxn modelId="{A2B0296A-650F-9D4D-B72C-90A30B9E33AC}" type="presParOf" srcId="{CABD4593-612F-2044-B5D7-50CE47210BF2}" destId="{C8955E8A-F861-B64D-B4C0-C4168DA4C84B}" srcOrd="0" destOrd="0" presId="urn:microsoft.com/office/officeart/2016/7/layout/LinearArrowProcessNumbered"/>
    <dgm:cxn modelId="{BF89B056-AD86-3B4A-963B-16E47ED7CF54}" type="presParOf" srcId="{CABD4593-612F-2044-B5D7-50CE47210BF2}" destId="{6C1478EF-7838-4C4A-AF1B-0405DEC39659}" srcOrd="1" destOrd="0" presId="urn:microsoft.com/office/officeart/2016/7/layout/LinearArrowProcessNumbered"/>
    <dgm:cxn modelId="{A6F81485-3F0C-3A47-9437-24C8B3F0AEF8}" type="presParOf" srcId="{CABD4593-612F-2044-B5D7-50CE47210BF2}" destId="{9EBC976C-CA40-A14D-A715-2E89BA00C70E}" srcOrd="2" destOrd="0" presId="urn:microsoft.com/office/officeart/2016/7/layout/LinearArrowProcessNumbered"/>
    <dgm:cxn modelId="{63F36FCD-6903-FE4A-B47B-E60511CD925D}" type="presParOf" srcId="{CABD4593-612F-2044-B5D7-50CE47210BF2}" destId="{AC4E9461-63BC-A341-8205-5F375F657509}" srcOrd="3" destOrd="0" presId="urn:microsoft.com/office/officeart/2016/7/layout/LinearArrowProcessNumbered"/>
    <dgm:cxn modelId="{EC96BBC3-FB8A-884A-AA41-749912C94A2E}" type="presParOf" srcId="{31A4C757-9AB5-614A-932E-3C5016FD6D5A}" destId="{DBBD348D-0E00-DB4B-A462-E8692FB45A9C}" srcOrd="2" destOrd="0" presId="urn:microsoft.com/office/officeart/2016/7/layout/LinearArrowProcessNumbered"/>
    <dgm:cxn modelId="{5C3ACFDA-42F2-0142-83AE-00B11D7FFA95}" type="presParOf" srcId="{7AFDCBE9-CD68-A34D-8A43-5330E85EE5D6}" destId="{F755520F-C80F-384E-A12D-E6CCF8CA6947}" srcOrd="1" destOrd="0" presId="urn:microsoft.com/office/officeart/2016/7/layout/LinearArrowProcessNumbered"/>
    <dgm:cxn modelId="{128BC3B8-7F73-3740-8FA2-7B0DF3F9585E}" type="presParOf" srcId="{7AFDCBE9-CD68-A34D-8A43-5330E85EE5D6}" destId="{E752840E-DA37-BA41-B290-18DCF6380C7A}" srcOrd="2" destOrd="0" presId="urn:microsoft.com/office/officeart/2016/7/layout/LinearArrowProcessNumbered"/>
    <dgm:cxn modelId="{331EAAFE-109B-9749-A33B-74A18A65E4E8}" type="presParOf" srcId="{E752840E-DA37-BA41-B290-18DCF6380C7A}" destId="{1AB9EA54-E170-AE4B-A105-A540295FA51D}" srcOrd="0" destOrd="0" presId="urn:microsoft.com/office/officeart/2016/7/layout/LinearArrowProcessNumbered"/>
    <dgm:cxn modelId="{CE58B411-0837-064A-9715-672502A8F459}" type="presParOf" srcId="{E752840E-DA37-BA41-B290-18DCF6380C7A}" destId="{27414F62-E5BA-2846-87CE-F39EBE817694}" srcOrd="1" destOrd="0" presId="urn:microsoft.com/office/officeart/2016/7/layout/LinearArrowProcessNumbered"/>
    <dgm:cxn modelId="{02B04179-3D46-1A4A-A0B0-620E909CBAF0}" type="presParOf" srcId="{27414F62-E5BA-2846-87CE-F39EBE817694}" destId="{21C87764-F1E4-EA4B-AC18-5063A427A1CD}" srcOrd="0" destOrd="0" presId="urn:microsoft.com/office/officeart/2016/7/layout/LinearArrowProcessNumbered"/>
    <dgm:cxn modelId="{9133C327-FBBD-7B44-AB78-F98AA132A14A}" type="presParOf" srcId="{27414F62-E5BA-2846-87CE-F39EBE817694}" destId="{B6828496-74E5-1043-AF5F-8A0EF4B4CD88}" srcOrd="1" destOrd="0" presId="urn:microsoft.com/office/officeart/2016/7/layout/LinearArrowProcessNumbered"/>
    <dgm:cxn modelId="{3A08548B-698C-BB4B-AD2D-0CB88A9F6654}" type="presParOf" srcId="{27414F62-E5BA-2846-87CE-F39EBE817694}" destId="{13A4A7E4-BD60-A14A-A9EA-19A8D023147E}" srcOrd="2" destOrd="0" presId="urn:microsoft.com/office/officeart/2016/7/layout/LinearArrowProcessNumbered"/>
    <dgm:cxn modelId="{9A1B2BBA-55AF-904F-9181-48A65DBA0EF7}" type="presParOf" srcId="{27414F62-E5BA-2846-87CE-F39EBE817694}" destId="{B7F608EE-0C85-6B4D-BB45-51EAB6D65545}" srcOrd="3" destOrd="0" presId="urn:microsoft.com/office/officeart/2016/7/layout/LinearArrowProcessNumbered"/>
    <dgm:cxn modelId="{847E5759-D419-C145-BB8B-1AF502BF3A35}" type="presParOf" srcId="{E752840E-DA37-BA41-B290-18DCF6380C7A}" destId="{967A1001-B417-CB40-83B6-D107DC074662}"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907263" y="1420673"/>
          <a:ext cx="718977" cy="7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478EF-7838-4C4A-AF1B-0405DEC39659}">
      <dsp:nvSpPr>
        <dsp:cNvPr id="0" name=""/>
        <dsp:cNvSpPr/>
      </dsp:nvSpPr>
      <dsp:spPr>
        <a:xfrm>
          <a:off x="1669379" y="1360256"/>
          <a:ext cx="82682" cy="155309"/>
        </a:xfrm>
        <a:prstGeom prst="chevron">
          <a:avLst>
            <a:gd name="adj" fmla="val 9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468307" y="1071626"/>
          <a:ext cx="698167" cy="69816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93" tIns="27093" rIns="27093" bIns="27093" numCol="1" spcCol="1270" anchor="ctr" anchorCtr="0">
          <a:noAutofit/>
        </a:bodyPr>
        <a:lstStyle/>
        <a:p>
          <a:pPr marL="0" lvl="0" indent="0" algn="ctr" defTabSz="1466850">
            <a:lnSpc>
              <a:spcPct val="90000"/>
            </a:lnSpc>
            <a:spcBef>
              <a:spcPct val="0"/>
            </a:spcBef>
            <a:spcAft>
              <a:spcPct val="35000"/>
            </a:spcAft>
            <a:buNone/>
          </a:pPr>
          <a:r>
            <a:rPr lang="en-US" sz="3300" kern="1200" dirty="0"/>
            <a:t>1</a:t>
          </a:r>
        </a:p>
      </dsp:txBody>
      <dsp:txXfrm>
        <a:off x="570551" y="1173870"/>
        <a:ext cx="493679" cy="493679"/>
      </dsp:txXfrm>
    </dsp:sp>
    <dsp:sp modelId="{DBBD348D-0E00-DB4B-A462-E8692FB45A9C}">
      <dsp:nvSpPr>
        <dsp:cNvPr id="0" name=""/>
        <dsp:cNvSpPr/>
      </dsp:nvSpPr>
      <dsp:spPr>
        <a:xfrm>
          <a:off x="8541" y="1935242"/>
          <a:ext cx="1617699"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606" tIns="165100" rIns="127606"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Train a 2d model to generate healthy tissue on masked out areas (non-lesion areas) of t1p slices</a:t>
          </a:r>
        </a:p>
      </dsp:txBody>
      <dsp:txXfrm>
        <a:off x="8541" y="2258782"/>
        <a:ext cx="1617699" cy="1642060"/>
      </dsp:txXfrm>
    </dsp:sp>
    <dsp:sp modelId="{B312CA31-2BDA-504F-982D-E708E18240B1}">
      <dsp:nvSpPr>
        <dsp:cNvPr id="0" name=""/>
        <dsp:cNvSpPr/>
      </dsp:nvSpPr>
      <dsp:spPr>
        <a:xfrm>
          <a:off x="1805985" y="1420991"/>
          <a:ext cx="1617699"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7CC7D8-0498-6B42-8FB8-53B5C229E915}">
      <dsp:nvSpPr>
        <dsp:cNvPr id="0" name=""/>
        <dsp:cNvSpPr/>
      </dsp:nvSpPr>
      <dsp:spPr>
        <a:xfrm>
          <a:off x="3466822" y="1360519"/>
          <a:ext cx="82682" cy="155592"/>
        </a:xfrm>
        <a:prstGeom prst="chevron">
          <a:avLst>
            <a:gd name="adj" fmla="val 9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423C10-A01A-B14C-8273-F423828D08B7}">
      <dsp:nvSpPr>
        <dsp:cNvPr id="0" name=""/>
        <dsp:cNvSpPr/>
      </dsp:nvSpPr>
      <dsp:spPr>
        <a:xfrm>
          <a:off x="2265751" y="1071944"/>
          <a:ext cx="698167" cy="69816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93" tIns="27093" rIns="27093" bIns="27093" numCol="1" spcCol="1270" anchor="ctr" anchorCtr="0">
          <a:noAutofit/>
        </a:bodyPr>
        <a:lstStyle/>
        <a:p>
          <a:pPr marL="0" lvl="0" indent="0" algn="ctr" defTabSz="1466850">
            <a:lnSpc>
              <a:spcPct val="90000"/>
            </a:lnSpc>
            <a:spcBef>
              <a:spcPct val="0"/>
            </a:spcBef>
            <a:spcAft>
              <a:spcPct val="35000"/>
            </a:spcAft>
            <a:buNone/>
          </a:pPr>
          <a:r>
            <a:rPr lang="en-US" sz="3300" kern="1200"/>
            <a:t>2</a:t>
          </a:r>
        </a:p>
      </dsp:txBody>
      <dsp:txXfrm>
        <a:off x="2367995" y="1174188"/>
        <a:ext cx="493679" cy="493679"/>
      </dsp:txXfrm>
    </dsp:sp>
    <dsp:sp modelId="{DD6D5541-FCE7-5B49-96D5-A2C4EF352733}">
      <dsp:nvSpPr>
        <dsp:cNvPr id="0" name=""/>
        <dsp:cNvSpPr/>
      </dsp:nvSpPr>
      <dsp:spPr>
        <a:xfrm>
          <a:off x="1805985" y="1936029"/>
          <a:ext cx="1617699"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606" tIns="165100" rIns="127606"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Train a Gan with a discriminator to make sure brain looks realistic</a:t>
          </a:r>
        </a:p>
      </dsp:txBody>
      <dsp:txXfrm>
        <a:off x="1805985" y="2259569"/>
        <a:ext cx="1617699" cy="1642060"/>
      </dsp:txXfrm>
    </dsp:sp>
    <dsp:sp modelId="{4ABB1C4F-028B-2143-A0D6-B78737A50931}">
      <dsp:nvSpPr>
        <dsp:cNvPr id="0" name=""/>
        <dsp:cNvSpPr/>
      </dsp:nvSpPr>
      <dsp:spPr>
        <a:xfrm>
          <a:off x="3603428" y="1420991"/>
          <a:ext cx="1617699"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F762A8-AA26-F644-A214-DE86B4042FF9}">
      <dsp:nvSpPr>
        <dsp:cNvPr id="0" name=""/>
        <dsp:cNvSpPr/>
      </dsp:nvSpPr>
      <dsp:spPr>
        <a:xfrm>
          <a:off x="5264266" y="1360519"/>
          <a:ext cx="82682" cy="155592"/>
        </a:xfrm>
        <a:prstGeom prst="chevron">
          <a:avLst>
            <a:gd name="adj" fmla="val 9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AFF57D-EABD-F946-985A-BAEEE5819FEE}">
      <dsp:nvSpPr>
        <dsp:cNvPr id="0" name=""/>
        <dsp:cNvSpPr/>
      </dsp:nvSpPr>
      <dsp:spPr>
        <a:xfrm>
          <a:off x="4063194" y="1071944"/>
          <a:ext cx="698167" cy="69816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93" tIns="27093" rIns="27093" bIns="27093" numCol="1" spcCol="1270" anchor="ctr" anchorCtr="0">
          <a:noAutofit/>
        </a:bodyPr>
        <a:lstStyle/>
        <a:p>
          <a:pPr marL="0" lvl="0" indent="0" algn="ctr" defTabSz="1466850">
            <a:lnSpc>
              <a:spcPct val="90000"/>
            </a:lnSpc>
            <a:spcBef>
              <a:spcPct val="0"/>
            </a:spcBef>
            <a:spcAft>
              <a:spcPct val="35000"/>
            </a:spcAft>
            <a:buNone/>
          </a:pPr>
          <a:r>
            <a:rPr lang="en-US" sz="3300" kern="1200"/>
            <a:t>3</a:t>
          </a:r>
        </a:p>
      </dsp:txBody>
      <dsp:txXfrm>
        <a:off x="4165438" y="1174188"/>
        <a:ext cx="493679" cy="493679"/>
      </dsp:txXfrm>
    </dsp:sp>
    <dsp:sp modelId="{ACE48D4D-6594-B34E-8C0C-04AC3A1D1233}">
      <dsp:nvSpPr>
        <dsp:cNvPr id="0" name=""/>
        <dsp:cNvSpPr/>
      </dsp:nvSpPr>
      <dsp:spPr>
        <a:xfrm>
          <a:off x="3603428" y="1936029"/>
          <a:ext cx="1617699"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606" tIns="165100" rIns="127606"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Test the trained GAN model on images with real lesions masked out, output as 3d</a:t>
          </a:r>
        </a:p>
      </dsp:txBody>
      <dsp:txXfrm>
        <a:off x="3603428" y="2259569"/>
        <a:ext cx="1617699" cy="1642060"/>
      </dsp:txXfrm>
    </dsp:sp>
    <dsp:sp modelId="{05A45746-5ACF-B545-BCE9-EF5B00DABE1E}">
      <dsp:nvSpPr>
        <dsp:cNvPr id="0" name=""/>
        <dsp:cNvSpPr/>
      </dsp:nvSpPr>
      <dsp:spPr>
        <a:xfrm>
          <a:off x="5400872" y="1420991"/>
          <a:ext cx="1617699"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D62503-F51E-514E-8FD4-98EDDBB180A8}">
      <dsp:nvSpPr>
        <dsp:cNvPr id="0" name=""/>
        <dsp:cNvSpPr/>
      </dsp:nvSpPr>
      <dsp:spPr>
        <a:xfrm>
          <a:off x="7061710" y="1360519"/>
          <a:ext cx="82682" cy="155592"/>
        </a:xfrm>
        <a:prstGeom prst="chevron">
          <a:avLst>
            <a:gd name="adj" fmla="val 9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4DBC2A-3BD7-D14C-B3E3-82B33EB0D299}">
      <dsp:nvSpPr>
        <dsp:cNvPr id="0" name=""/>
        <dsp:cNvSpPr/>
      </dsp:nvSpPr>
      <dsp:spPr>
        <a:xfrm>
          <a:off x="5860638" y="1071944"/>
          <a:ext cx="698167" cy="69816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93" tIns="27093" rIns="27093" bIns="27093" numCol="1" spcCol="1270" anchor="ctr" anchorCtr="0">
          <a:noAutofit/>
        </a:bodyPr>
        <a:lstStyle/>
        <a:p>
          <a:pPr marL="0" lvl="0" indent="0" algn="ctr" defTabSz="1466850">
            <a:lnSpc>
              <a:spcPct val="90000"/>
            </a:lnSpc>
            <a:spcBef>
              <a:spcPct val="0"/>
            </a:spcBef>
            <a:spcAft>
              <a:spcPct val="35000"/>
            </a:spcAft>
            <a:buNone/>
          </a:pPr>
          <a:r>
            <a:rPr lang="en-US" sz="3300" kern="1200"/>
            <a:t>4</a:t>
          </a:r>
        </a:p>
      </dsp:txBody>
      <dsp:txXfrm>
        <a:off x="5962882" y="1174188"/>
        <a:ext cx="493679" cy="493679"/>
      </dsp:txXfrm>
    </dsp:sp>
    <dsp:sp modelId="{D6E7B83E-B74C-C945-BF09-B9B0982346DD}">
      <dsp:nvSpPr>
        <dsp:cNvPr id="0" name=""/>
        <dsp:cNvSpPr/>
      </dsp:nvSpPr>
      <dsp:spPr>
        <a:xfrm>
          <a:off x="5400872" y="1936029"/>
          <a:ext cx="1617699"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7606" tIns="165100" rIns="127606"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Run a pairwise jacobian integration (PJI) software on the generated images to analyze areas of change (unable to run properly with lesions present) </a:t>
          </a:r>
        </a:p>
      </dsp:txBody>
      <dsp:txXfrm>
        <a:off x="5400872" y="2259569"/>
        <a:ext cx="1617699" cy="1642060"/>
      </dsp:txXfrm>
    </dsp:sp>
    <dsp:sp modelId="{F2C11562-52F1-5540-B643-A3882211B915}">
      <dsp:nvSpPr>
        <dsp:cNvPr id="0" name=""/>
        <dsp:cNvSpPr/>
      </dsp:nvSpPr>
      <dsp:spPr>
        <a:xfrm>
          <a:off x="7198316" y="1420991"/>
          <a:ext cx="809640"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046462-A835-F445-BF2C-903E456F4965}">
      <dsp:nvSpPr>
        <dsp:cNvPr id="0" name=""/>
        <dsp:cNvSpPr/>
      </dsp:nvSpPr>
      <dsp:spPr>
        <a:xfrm>
          <a:off x="7658872" y="1071944"/>
          <a:ext cx="698167" cy="69816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93" tIns="27093" rIns="27093" bIns="27093" numCol="1" spcCol="1270" anchor="ctr" anchorCtr="0">
          <a:noAutofit/>
        </a:bodyPr>
        <a:lstStyle/>
        <a:p>
          <a:pPr marL="0" lvl="0" indent="0" algn="ctr" defTabSz="1466850">
            <a:lnSpc>
              <a:spcPct val="90000"/>
            </a:lnSpc>
            <a:spcBef>
              <a:spcPct val="0"/>
            </a:spcBef>
            <a:spcAft>
              <a:spcPct val="35000"/>
            </a:spcAft>
            <a:buNone/>
          </a:pPr>
          <a:r>
            <a:rPr lang="en-US" sz="3300" kern="1200"/>
            <a:t>5</a:t>
          </a:r>
        </a:p>
      </dsp:txBody>
      <dsp:txXfrm>
        <a:off x="7761116" y="1174188"/>
        <a:ext cx="493679" cy="493679"/>
      </dsp:txXfrm>
    </dsp:sp>
    <dsp:sp modelId="{C8BAF3A5-8525-5145-A0BC-470673619EBE}">
      <dsp:nvSpPr>
        <dsp:cNvPr id="0" name=""/>
        <dsp:cNvSpPr/>
      </dsp:nvSpPr>
      <dsp:spPr>
        <a:xfrm>
          <a:off x="7198316" y="1936029"/>
          <a:ext cx="1682022"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2680" tIns="165100" rIns="132680"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Visually inspect results on unique patient cases</a:t>
          </a:r>
        </a:p>
      </dsp:txBody>
      <dsp:txXfrm>
        <a:off x="7198316" y="2272433"/>
        <a:ext cx="1682022" cy="1629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0" y="2363364"/>
          <a:ext cx="0"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0" y="1488646"/>
          <a:ext cx="1749507" cy="174950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891" tIns="67891" rIns="67891" bIns="67891" numCol="1" spcCol="1270" anchor="ctr" anchorCtr="0">
          <a:noAutofit/>
        </a:bodyPr>
        <a:lstStyle/>
        <a:p>
          <a:pPr marL="0" lvl="0" indent="0" algn="ctr" defTabSz="2667000">
            <a:lnSpc>
              <a:spcPct val="90000"/>
            </a:lnSpc>
            <a:spcBef>
              <a:spcPct val="0"/>
            </a:spcBef>
            <a:spcAft>
              <a:spcPct val="35000"/>
            </a:spcAft>
            <a:buNone/>
          </a:pPr>
          <a:r>
            <a:rPr lang="en-US" sz="6000" kern="1200"/>
            <a:t>1</a:t>
          </a:r>
          <a:endParaRPr lang="en-US" sz="6000" kern="1200" dirty="0"/>
        </a:p>
      </dsp:txBody>
      <dsp:txXfrm>
        <a:off x="256209" y="1744855"/>
        <a:ext cx="1237089" cy="1237089"/>
      </dsp:txXfrm>
    </dsp:sp>
    <dsp:sp modelId="{DBBD348D-0E00-DB4B-A462-E8692FB45A9C}">
      <dsp:nvSpPr>
        <dsp:cNvPr id="0" name=""/>
        <dsp:cNvSpPr/>
      </dsp:nvSpPr>
      <dsp:spPr>
        <a:xfrm>
          <a:off x="0" y="3418148"/>
          <a:ext cx="17495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003" tIns="165100" rIns="138003"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Train a 2d model to generate healthy tissue on masked out areas (non-lesion areas) of t1p slices</a:t>
          </a:r>
        </a:p>
      </dsp:txBody>
      <dsp:txXfrm>
        <a:off x="0" y="3768049"/>
        <a:ext cx="1749507" cy="1615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0" y="2363364"/>
          <a:ext cx="0"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0" y="1488646"/>
          <a:ext cx="1749507" cy="174950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891" tIns="67891" rIns="67891" bIns="67891" numCol="1" spcCol="1270" anchor="ctr" anchorCtr="0">
          <a:noAutofit/>
        </a:bodyPr>
        <a:lstStyle/>
        <a:p>
          <a:pPr marL="0" lvl="0" indent="0" algn="ctr" defTabSz="2667000">
            <a:lnSpc>
              <a:spcPct val="90000"/>
            </a:lnSpc>
            <a:spcBef>
              <a:spcPct val="0"/>
            </a:spcBef>
            <a:spcAft>
              <a:spcPct val="35000"/>
            </a:spcAft>
            <a:buNone/>
          </a:pPr>
          <a:r>
            <a:rPr lang="en-US" sz="6000" kern="1200" dirty="0"/>
            <a:t>1</a:t>
          </a:r>
        </a:p>
      </dsp:txBody>
      <dsp:txXfrm>
        <a:off x="256209" y="1744855"/>
        <a:ext cx="1237089" cy="1237089"/>
      </dsp:txXfrm>
    </dsp:sp>
    <dsp:sp modelId="{DBBD348D-0E00-DB4B-A462-E8692FB45A9C}">
      <dsp:nvSpPr>
        <dsp:cNvPr id="0" name=""/>
        <dsp:cNvSpPr/>
      </dsp:nvSpPr>
      <dsp:spPr>
        <a:xfrm>
          <a:off x="0" y="3418148"/>
          <a:ext cx="17495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003" tIns="165100" rIns="138003"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Train a 2d model to generate healthy tissue on masked out areas (non-lesion areas) of t1p slices</a:t>
          </a:r>
        </a:p>
      </dsp:txBody>
      <dsp:txXfrm>
        <a:off x="0" y="3768049"/>
        <a:ext cx="1749507" cy="16156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0" y="2363364"/>
          <a:ext cx="0"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0" y="1488646"/>
          <a:ext cx="1749507" cy="174950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891" tIns="67891" rIns="67891" bIns="67891" numCol="1" spcCol="1270" anchor="ctr" anchorCtr="0">
          <a:noAutofit/>
        </a:bodyPr>
        <a:lstStyle/>
        <a:p>
          <a:pPr marL="0" lvl="0" indent="0" algn="ctr" defTabSz="2667000">
            <a:lnSpc>
              <a:spcPct val="90000"/>
            </a:lnSpc>
            <a:spcBef>
              <a:spcPct val="0"/>
            </a:spcBef>
            <a:spcAft>
              <a:spcPct val="35000"/>
            </a:spcAft>
            <a:buNone/>
          </a:pPr>
          <a:r>
            <a:rPr lang="en-US" sz="6000" kern="1200"/>
            <a:t>1</a:t>
          </a:r>
          <a:endParaRPr lang="en-US" sz="6000" kern="1200" dirty="0"/>
        </a:p>
      </dsp:txBody>
      <dsp:txXfrm>
        <a:off x="256209" y="1744855"/>
        <a:ext cx="1237089" cy="1237089"/>
      </dsp:txXfrm>
    </dsp:sp>
    <dsp:sp modelId="{DBBD348D-0E00-DB4B-A462-E8692FB45A9C}">
      <dsp:nvSpPr>
        <dsp:cNvPr id="0" name=""/>
        <dsp:cNvSpPr/>
      </dsp:nvSpPr>
      <dsp:spPr>
        <a:xfrm>
          <a:off x="0" y="3418148"/>
          <a:ext cx="17495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003" tIns="165100" rIns="138003"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Train a Gan with a discriminator to make sure brain looks realistic</a:t>
          </a:r>
        </a:p>
      </dsp:txBody>
      <dsp:txXfrm>
        <a:off x="0" y="3768049"/>
        <a:ext cx="1749507" cy="16156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0" y="2363364"/>
          <a:ext cx="0" cy="72"/>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0" y="1488646"/>
          <a:ext cx="1749507" cy="1749507"/>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891" tIns="67891" rIns="67891" bIns="67891" numCol="1" spcCol="1270" anchor="ctr" anchorCtr="0">
          <a:noAutofit/>
        </a:bodyPr>
        <a:lstStyle/>
        <a:p>
          <a:pPr marL="0" lvl="0" indent="0" algn="ctr" defTabSz="2667000">
            <a:lnSpc>
              <a:spcPct val="90000"/>
            </a:lnSpc>
            <a:spcBef>
              <a:spcPct val="0"/>
            </a:spcBef>
            <a:spcAft>
              <a:spcPct val="35000"/>
            </a:spcAft>
            <a:buNone/>
          </a:pPr>
          <a:r>
            <a:rPr lang="en-US" sz="6000" kern="1200"/>
            <a:t>1</a:t>
          </a:r>
          <a:endParaRPr lang="en-US" sz="6000" kern="1200" dirty="0"/>
        </a:p>
      </dsp:txBody>
      <dsp:txXfrm>
        <a:off x="256209" y="1744855"/>
        <a:ext cx="1237089" cy="1237089"/>
      </dsp:txXfrm>
    </dsp:sp>
    <dsp:sp modelId="{DBBD348D-0E00-DB4B-A462-E8692FB45A9C}">
      <dsp:nvSpPr>
        <dsp:cNvPr id="0" name=""/>
        <dsp:cNvSpPr/>
      </dsp:nvSpPr>
      <dsp:spPr>
        <a:xfrm>
          <a:off x="0" y="3418148"/>
          <a:ext cx="174950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003" tIns="165100" rIns="138003"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Test the trained GAN model on images with real lesions masked out, output as 3d</a:t>
          </a:r>
        </a:p>
      </dsp:txBody>
      <dsp:txXfrm>
        <a:off x="0" y="3768049"/>
        <a:ext cx="1749507" cy="16156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955E8A-F861-B64D-B4C0-C4168DA4C84B}">
      <dsp:nvSpPr>
        <dsp:cNvPr id="0" name=""/>
        <dsp:cNvSpPr/>
      </dsp:nvSpPr>
      <dsp:spPr>
        <a:xfrm>
          <a:off x="722614" y="2087119"/>
          <a:ext cx="577787" cy="7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1478EF-7838-4C4A-AF1B-0405DEC39659}">
      <dsp:nvSpPr>
        <dsp:cNvPr id="0" name=""/>
        <dsp:cNvSpPr/>
      </dsp:nvSpPr>
      <dsp:spPr>
        <a:xfrm>
          <a:off x="1335068" y="2038621"/>
          <a:ext cx="66445" cy="124549"/>
        </a:xfrm>
        <a:prstGeom prst="chevron">
          <a:avLst>
            <a:gd name="adj" fmla="val 9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BC976C-CA40-A14D-A715-2E89BA00C70E}">
      <dsp:nvSpPr>
        <dsp:cNvPr id="0" name=""/>
        <dsp:cNvSpPr/>
      </dsp:nvSpPr>
      <dsp:spPr>
        <a:xfrm>
          <a:off x="386478" y="1823243"/>
          <a:ext cx="527824" cy="5278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83" tIns="20483" rIns="20483" bIns="20483" numCol="1" spcCol="1270" anchor="ctr" anchorCtr="0">
          <a:noAutofit/>
        </a:bodyPr>
        <a:lstStyle/>
        <a:p>
          <a:pPr marL="0" lvl="0" indent="0" algn="ctr" defTabSz="1111250">
            <a:lnSpc>
              <a:spcPct val="90000"/>
            </a:lnSpc>
            <a:spcBef>
              <a:spcPct val="0"/>
            </a:spcBef>
            <a:spcAft>
              <a:spcPct val="35000"/>
            </a:spcAft>
            <a:buNone/>
          </a:pPr>
          <a:r>
            <a:rPr lang="en-US" sz="2500" kern="1200"/>
            <a:t>1</a:t>
          </a:r>
          <a:endParaRPr lang="en-US" sz="2500" kern="1200" dirty="0"/>
        </a:p>
      </dsp:txBody>
      <dsp:txXfrm>
        <a:off x="463776" y="1900541"/>
        <a:ext cx="373228" cy="373228"/>
      </dsp:txXfrm>
    </dsp:sp>
    <dsp:sp modelId="{DBBD348D-0E00-DB4B-A462-E8692FB45A9C}">
      <dsp:nvSpPr>
        <dsp:cNvPr id="0" name=""/>
        <dsp:cNvSpPr/>
      </dsp:nvSpPr>
      <dsp:spPr>
        <a:xfrm>
          <a:off x="380" y="2516459"/>
          <a:ext cx="1301875" cy="25184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693" tIns="165100" rIns="102693"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Run a pairwise jacobian integration (PJI) software on the generated images to analyze areas of change (unable to run properly with lesions present) </a:t>
          </a:r>
        </a:p>
      </dsp:txBody>
      <dsp:txXfrm>
        <a:off x="380" y="2776834"/>
        <a:ext cx="1301875" cy="2258050"/>
      </dsp:txXfrm>
    </dsp:sp>
    <dsp:sp modelId="{21C87764-F1E4-EA4B-AC18-5063A427A1CD}">
      <dsp:nvSpPr>
        <dsp:cNvPr id="0" name=""/>
        <dsp:cNvSpPr/>
      </dsp:nvSpPr>
      <dsp:spPr>
        <a:xfrm>
          <a:off x="1446908" y="2086991"/>
          <a:ext cx="648740" cy="71"/>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A4A7E4-BD60-A14A-A9EA-19A8D023147E}">
      <dsp:nvSpPr>
        <dsp:cNvPr id="0" name=""/>
        <dsp:cNvSpPr/>
      </dsp:nvSpPr>
      <dsp:spPr>
        <a:xfrm>
          <a:off x="1831736" y="1823115"/>
          <a:ext cx="527824" cy="527824"/>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83" tIns="20483" rIns="20483" bIns="20483" numCol="1" spcCol="1270" anchor="ctr" anchorCtr="0">
          <a:noAutofit/>
        </a:bodyPr>
        <a:lstStyle/>
        <a:p>
          <a:pPr marL="0" lvl="0" indent="0" algn="ctr" defTabSz="1111250">
            <a:lnSpc>
              <a:spcPct val="90000"/>
            </a:lnSpc>
            <a:spcBef>
              <a:spcPct val="0"/>
            </a:spcBef>
            <a:spcAft>
              <a:spcPct val="35000"/>
            </a:spcAft>
            <a:buNone/>
          </a:pPr>
          <a:r>
            <a:rPr lang="en-US" sz="2500" kern="1200"/>
            <a:t>2</a:t>
          </a:r>
        </a:p>
      </dsp:txBody>
      <dsp:txXfrm>
        <a:off x="1909034" y="1900413"/>
        <a:ext cx="373228" cy="373228"/>
      </dsp:txXfrm>
    </dsp:sp>
    <dsp:sp modelId="{967A1001-B417-CB40-83B6-D107DC074662}">
      <dsp:nvSpPr>
        <dsp:cNvPr id="0" name=""/>
        <dsp:cNvSpPr/>
      </dsp:nvSpPr>
      <dsp:spPr>
        <a:xfrm>
          <a:off x="1446908" y="2516459"/>
          <a:ext cx="1297481" cy="2518425"/>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2347" tIns="165100" rIns="102347" bIns="165100" numCol="1" spcCol="1270" anchor="t" anchorCtr="0">
          <a:noAutofit/>
        </a:bodyPr>
        <a:lstStyle/>
        <a:p>
          <a:pPr marL="0" lvl="0" indent="0" algn="l" defTabSz="444500">
            <a:lnSpc>
              <a:spcPct val="100000"/>
            </a:lnSpc>
            <a:spcBef>
              <a:spcPct val="0"/>
            </a:spcBef>
            <a:spcAft>
              <a:spcPct val="35000"/>
            </a:spcAft>
            <a:buNone/>
            <a:defRPr cap="all"/>
          </a:pPr>
          <a:r>
            <a:rPr lang="en-US" sz="1000" kern="1200" dirty="0"/>
            <a:t>Visually inspect results on unique patient cases</a:t>
          </a:r>
        </a:p>
      </dsp:txBody>
      <dsp:txXfrm>
        <a:off x="1446908" y="2775955"/>
        <a:ext cx="1297481" cy="225892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EF5D0E-0423-E841-931E-3C571E3E44E5}" type="datetimeFigureOut">
              <a:rPr lang="en-US" smtClean="0"/>
              <a:t>8/29/23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17E31-BB4F-2F44-ADD9-5FC0CC9924A7}" type="slidenum">
              <a:rPr lang="en-US" smtClean="0"/>
              <a:t>‹#›</a:t>
            </a:fld>
            <a:endParaRPr lang="en-US"/>
          </a:p>
        </p:txBody>
      </p:sp>
    </p:spTree>
    <p:extLst>
      <p:ext uri="{BB962C8B-B14F-4D97-AF65-F5344CB8AC3E}">
        <p14:creationId xmlns:p14="http://schemas.microsoft.com/office/powerpoint/2010/main" val="269264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3</a:t>
            </a:fld>
            <a:endParaRPr lang="en-US"/>
          </a:p>
        </p:txBody>
      </p:sp>
    </p:spTree>
    <p:extLst>
      <p:ext uri="{BB962C8B-B14F-4D97-AF65-F5344CB8AC3E}">
        <p14:creationId xmlns:p14="http://schemas.microsoft.com/office/powerpoint/2010/main" val="361220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4</a:t>
            </a:fld>
            <a:endParaRPr lang="en-US"/>
          </a:p>
        </p:txBody>
      </p:sp>
    </p:spTree>
    <p:extLst>
      <p:ext uri="{BB962C8B-B14F-4D97-AF65-F5344CB8AC3E}">
        <p14:creationId xmlns:p14="http://schemas.microsoft.com/office/powerpoint/2010/main" val="96087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5</a:t>
            </a:fld>
            <a:endParaRPr lang="en-US"/>
          </a:p>
        </p:txBody>
      </p:sp>
    </p:spTree>
    <p:extLst>
      <p:ext uri="{BB962C8B-B14F-4D97-AF65-F5344CB8AC3E}">
        <p14:creationId xmlns:p14="http://schemas.microsoft.com/office/powerpoint/2010/main" val="3860484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6</a:t>
            </a:fld>
            <a:endParaRPr lang="en-US"/>
          </a:p>
        </p:txBody>
      </p:sp>
    </p:spTree>
    <p:extLst>
      <p:ext uri="{BB962C8B-B14F-4D97-AF65-F5344CB8AC3E}">
        <p14:creationId xmlns:p14="http://schemas.microsoft.com/office/powerpoint/2010/main" val="3177416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8</a:t>
            </a:fld>
            <a:endParaRPr lang="en-US"/>
          </a:p>
        </p:txBody>
      </p:sp>
    </p:spTree>
    <p:extLst>
      <p:ext uri="{BB962C8B-B14F-4D97-AF65-F5344CB8AC3E}">
        <p14:creationId xmlns:p14="http://schemas.microsoft.com/office/powerpoint/2010/main" val="558648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9</a:t>
            </a:fld>
            <a:endParaRPr lang="en-US"/>
          </a:p>
        </p:txBody>
      </p:sp>
    </p:spTree>
    <p:extLst>
      <p:ext uri="{BB962C8B-B14F-4D97-AF65-F5344CB8AC3E}">
        <p14:creationId xmlns:p14="http://schemas.microsoft.com/office/powerpoint/2010/main" val="3468259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10</a:t>
            </a:fld>
            <a:endParaRPr lang="en-US"/>
          </a:p>
        </p:txBody>
      </p:sp>
    </p:spTree>
    <p:extLst>
      <p:ext uri="{BB962C8B-B14F-4D97-AF65-F5344CB8AC3E}">
        <p14:creationId xmlns:p14="http://schemas.microsoft.com/office/powerpoint/2010/main" val="28405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E17E31-BB4F-2F44-ADD9-5FC0CC9924A7}" type="slidenum">
              <a:rPr lang="en-US" smtClean="0"/>
              <a:t>13</a:t>
            </a:fld>
            <a:endParaRPr lang="en-US"/>
          </a:p>
        </p:txBody>
      </p:sp>
    </p:spTree>
    <p:extLst>
      <p:ext uri="{BB962C8B-B14F-4D97-AF65-F5344CB8AC3E}">
        <p14:creationId xmlns:p14="http://schemas.microsoft.com/office/powerpoint/2010/main" val="380318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CA08CF-C424-9044-A460-47290C7B0A94}"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BED2D5C4-AC03-9040-AF83-A2D9C128A8F8}"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98690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A08CF-C424-9044-A460-47290C7B0A94}"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344455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A08CF-C424-9044-A460-47290C7B0A94}"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1592412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CA08CF-C424-9044-A460-47290C7B0A94}"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2D5C4-AC03-9040-AF83-A2D9C128A8F8}"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6260385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CA08CF-C424-9044-A460-47290C7B0A94}" type="datetimeFigureOut">
              <a:rPr lang="en-US" smtClean="0"/>
              <a:t>8/29/23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3857334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CA08CF-C424-9044-A460-47290C7B0A94}"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2D5C4-AC03-9040-AF83-A2D9C128A8F8}"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505312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CA08CF-C424-9044-A460-47290C7B0A94}" type="datetimeFigureOut">
              <a:rPr lang="en-US" smtClean="0"/>
              <a:t>8/29/23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5536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CA08CF-C424-9044-A460-47290C7B0A94}" type="datetimeFigureOut">
              <a:rPr lang="en-US" smtClean="0"/>
              <a:t>8/29/23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D2D5C4-AC03-9040-AF83-A2D9C128A8F8}"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199932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7CA08CF-C424-9044-A460-47290C7B0A94}" type="datetimeFigureOut">
              <a:rPr lang="en-US" smtClean="0"/>
              <a:t>8/29/23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2395432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A08CF-C424-9044-A460-47290C7B0A94}"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235381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A08CF-C424-9044-A460-47290C7B0A94}" type="datetimeFigureOut">
              <a:rPr lang="en-US" smtClean="0"/>
              <a:t>8/29/23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D2D5C4-AC03-9040-AF83-A2D9C128A8F8}" type="slidenum">
              <a:rPr lang="en-US" smtClean="0"/>
              <a:t>‹#›</a:t>
            </a:fld>
            <a:endParaRPr lang="en-US"/>
          </a:p>
        </p:txBody>
      </p:sp>
    </p:spTree>
    <p:extLst>
      <p:ext uri="{BB962C8B-B14F-4D97-AF65-F5344CB8AC3E}">
        <p14:creationId xmlns:p14="http://schemas.microsoft.com/office/powerpoint/2010/main" val="852079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87CA08CF-C424-9044-A460-47290C7B0A94}" type="datetimeFigureOut">
              <a:rPr lang="en-US" smtClean="0"/>
              <a:t>8/29/23</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BED2D5C4-AC03-9040-AF83-A2D9C128A8F8}"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582303"/>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9A0C8-4DD4-4ABB-A614-232847765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0F6A325A-2919-4123-9174-54EABC5A0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0E82CC2-31B4-4592-9C30-6A975D5DE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98CE383-5E7E-4B66-B52A-B492AE0F1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D185A96-18D7-4084-8117-F60559EB2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34A425-32DC-4467-9A4A-9176EC369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1BF53389-3CCE-4DFA-9F44-1093CA4DBEA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26" name="Freeform: Shape 25">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Shape 31">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Oval 3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1F60B-81C5-9099-EC92-7DA22AD0B484}"/>
              </a:ext>
            </a:extLst>
          </p:cNvPr>
          <p:cNvSpPr>
            <a:spLocks noGrp="1"/>
          </p:cNvSpPr>
          <p:nvPr>
            <p:ph type="title"/>
          </p:nvPr>
        </p:nvSpPr>
        <p:spPr>
          <a:xfrm>
            <a:off x="2193167" y="2590984"/>
            <a:ext cx="7369642" cy="3608480"/>
          </a:xfrm>
        </p:spPr>
        <p:txBody>
          <a:bodyPr vert="horz" lIns="91440" tIns="45720" rIns="91440" bIns="45720" rtlCol="0" anchor="t">
            <a:normAutofit/>
          </a:bodyPr>
          <a:lstStyle/>
          <a:p>
            <a:pPr algn="l"/>
            <a:r>
              <a:rPr lang="en-US" sz="5000" dirty="0"/>
              <a:t>Lesion Inpainting and Brain Volume Analysis using Generative Adversarial Networks (GANs)</a:t>
            </a:r>
          </a:p>
        </p:txBody>
      </p:sp>
      <p:sp>
        <p:nvSpPr>
          <p:cNvPr id="3" name="Text Placeholder 2">
            <a:extLst>
              <a:ext uri="{FF2B5EF4-FFF2-40B4-BE49-F238E27FC236}">
                <a16:creationId xmlns:a16="http://schemas.microsoft.com/office/drawing/2014/main" id="{90A2C719-48AA-D36A-25C1-664E0A1213AD}"/>
              </a:ext>
            </a:extLst>
          </p:cNvPr>
          <p:cNvSpPr>
            <a:spLocks noGrp="1"/>
          </p:cNvSpPr>
          <p:nvPr>
            <p:ph type="body" idx="1"/>
          </p:nvPr>
        </p:nvSpPr>
        <p:spPr>
          <a:xfrm>
            <a:off x="2193168" y="1079212"/>
            <a:ext cx="6437630" cy="1335503"/>
          </a:xfrm>
        </p:spPr>
        <p:txBody>
          <a:bodyPr vert="horz" lIns="91440" tIns="0" rIns="91440" bIns="45720" rtlCol="0" anchor="b">
            <a:normAutofit/>
          </a:bodyPr>
          <a:lstStyle/>
          <a:p>
            <a:pPr algn="l"/>
            <a:r>
              <a:rPr lang="en-US" sz="2800" dirty="0"/>
              <a:t>Oren Arbel-Wood</a:t>
            </a:r>
          </a:p>
        </p:txBody>
      </p:sp>
    </p:spTree>
    <p:extLst>
      <p:ext uri="{BB962C8B-B14F-4D97-AF65-F5344CB8AC3E}">
        <p14:creationId xmlns:p14="http://schemas.microsoft.com/office/powerpoint/2010/main" val="534591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Jacobian Integration</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extLst>
              <p:ext uri="{D42A27DB-BD31-4B8C-83A1-F6EECF244321}">
                <p14:modId xmlns:p14="http://schemas.microsoft.com/office/powerpoint/2010/main" val="229344595"/>
              </p:ext>
            </p:extLst>
          </p:nvPr>
        </p:nvGraphicFramePr>
        <p:xfrm>
          <a:off x="1463146" y="0"/>
          <a:ext cx="2888935"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3">
            <a:extLst>
              <a:ext uri="{FF2B5EF4-FFF2-40B4-BE49-F238E27FC236}">
                <a16:creationId xmlns:a16="http://schemas.microsoft.com/office/drawing/2014/main" id="{34FC1CD7-C5BE-C1D7-F317-100BACA96912}"/>
              </a:ext>
            </a:extLst>
          </p:cNvPr>
          <p:cNvSpPr txBox="1">
            <a:spLocks/>
          </p:cNvSpPr>
          <p:nvPr/>
        </p:nvSpPr>
        <p:spPr>
          <a:xfrm>
            <a:off x="3841985" y="1531345"/>
            <a:ext cx="7159390" cy="4814371"/>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endParaRPr lang="en-US" dirty="0"/>
          </a:p>
        </p:txBody>
      </p:sp>
      <p:sp>
        <p:nvSpPr>
          <p:cNvPr id="7" name="Oval 6">
            <a:extLst>
              <a:ext uri="{FF2B5EF4-FFF2-40B4-BE49-F238E27FC236}">
                <a16:creationId xmlns:a16="http://schemas.microsoft.com/office/drawing/2014/main" id="{4F9F1A32-2E70-5F25-0352-C614E842343F}"/>
              </a:ext>
            </a:extLst>
          </p:cNvPr>
          <p:cNvSpPr/>
          <p:nvPr/>
        </p:nvSpPr>
        <p:spPr>
          <a:xfrm>
            <a:off x="1911160" y="1856694"/>
            <a:ext cx="434942" cy="4466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300" dirty="0"/>
              <a:t>4</a:t>
            </a:r>
          </a:p>
        </p:txBody>
      </p:sp>
      <p:sp>
        <p:nvSpPr>
          <p:cNvPr id="4" name="Oval 3">
            <a:extLst>
              <a:ext uri="{FF2B5EF4-FFF2-40B4-BE49-F238E27FC236}">
                <a16:creationId xmlns:a16="http://schemas.microsoft.com/office/drawing/2014/main" id="{8708EE35-E40F-DD88-6CC5-52A2607C74A3}"/>
              </a:ext>
            </a:extLst>
          </p:cNvPr>
          <p:cNvSpPr/>
          <p:nvPr/>
        </p:nvSpPr>
        <p:spPr>
          <a:xfrm>
            <a:off x="3360743" y="1856693"/>
            <a:ext cx="434942" cy="446669"/>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300" dirty="0"/>
              <a:t>5</a:t>
            </a:r>
          </a:p>
        </p:txBody>
      </p:sp>
      <p:sp>
        <p:nvSpPr>
          <p:cNvPr id="9" name="Text Placeholder 3">
            <a:extLst>
              <a:ext uri="{FF2B5EF4-FFF2-40B4-BE49-F238E27FC236}">
                <a16:creationId xmlns:a16="http://schemas.microsoft.com/office/drawing/2014/main" id="{FA257AF4-2F29-B953-CAB5-DDE45264A0B0}"/>
              </a:ext>
            </a:extLst>
          </p:cNvPr>
          <p:cNvSpPr txBox="1">
            <a:spLocks/>
          </p:cNvSpPr>
          <p:nvPr/>
        </p:nvSpPr>
        <p:spPr>
          <a:xfrm>
            <a:off x="5027797" y="1683745"/>
            <a:ext cx="6125978" cy="3976275"/>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r>
              <a:rPr lang="en-US" dirty="0"/>
              <a:t>Creates volume change map between 2 timepoints</a:t>
            </a:r>
          </a:p>
          <a:p>
            <a:pPr marL="342900" indent="-342900">
              <a:buFont typeface="Arial" panose="020B0604020202020204" pitchFamily="34" charset="0"/>
              <a:buChar char="•"/>
            </a:pPr>
            <a:r>
              <a:rPr lang="en-US" dirty="0"/>
              <a:t>In some cases with resolving or new lesions, jacobian highly skews this change, impossible to find volume change</a:t>
            </a:r>
          </a:p>
          <a:p>
            <a:pPr marL="342900" indent="-342900">
              <a:buFont typeface="Arial" panose="020B0604020202020204" pitchFamily="34" charset="0"/>
              <a:buChar char="•"/>
            </a:pPr>
            <a:r>
              <a:rPr lang="en-US" dirty="0"/>
              <a:t>Here are is a case with a rapidly resolving lesion:</a:t>
            </a:r>
          </a:p>
        </p:txBody>
      </p:sp>
    </p:spTree>
    <p:extLst>
      <p:ext uri="{BB962C8B-B14F-4D97-AF65-F5344CB8AC3E}">
        <p14:creationId xmlns:p14="http://schemas.microsoft.com/office/powerpoint/2010/main" val="1808918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lorful image of a brain&#10;&#10;Description automatically generated">
            <a:extLst>
              <a:ext uri="{FF2B5EF4-FFF2-40B4-BE49-F238E27FC236}">
                <a16:creationId xmlns:a16="http://schemas.microsoft.com/office/drawing/2014/main" id="{08B2ACCB-EC6D-FF4F-2A67-3E393A0D15F4}"/>
              </a:ext>
            </a:extLst>
          </p:cNvPr>
          <p:cNvPicPr>
            <a:picLocks noChangeAspect="1"/>
          </p:cNvPicPr>
          <p:nvPr/>
        </p:nvPicPr>
        <p:blipFill rotWithShape="1">
          <a:blip r:embed="rId2"/>
          <a:srcRect l="8456" t="7385" r="6883" b="9248"/>
          <a:stretch/>
        </p:blipFill>
        <p:spPr>
          <a:xfrm>
            <a:off x="9332582" y="3410224"/>
            <a:ext cx="2859418" cy="3447776"/>
          </a:xfrm>
          <a:prstGeom prst="rect">
            <a:avLst/>
          </a:prstGeom>
        </p:spPr>
      </p:pic>
      <p:pic>
        <p:nvPicPr>
          <p:cNvPr id="13" name="Picture 12" descr="A close up of a brain&#10;&#10;Description automatically generated">
            <a:extLst>
              <a:ext uri="{FF2B5EF4-FFF2-40B4-BE49-F238E27FC236}">
                <a16:creationId xmlns:a16="http://schemas.microsoft.com/office/drawing/2014/main" id="{BABACA75-EDDE-B4F6-5773-FC0A17CC73CB}"/>
              </a:ext>
            </a:extLst>
          </p:cNvPr>
          <p:cNvPicPr>
            <a:picLocks noChangeAspect="1"/>
          </p:cNvPicPr>
          <p:nvPr/>
        </p:nvPicPr>
        <p:blipFill rotWithShape="1">
          <a:blip r:embed="rId3"/>
          <a:srcRect l="8456" t="7385" r="6883" b="9248"/>
          <a:stretch/>
        </p:blipFill>
        <p:spPr>
          <a:xfrm>
            <a:off x="9332582" y="-40187"/>
            <a:ext cx="2859418" cy="3447776"/>
          </a:xfrm>
          <a:prstGeom prst="rect">
            <a:avLst/>
          </a:prstGeom>
        </p:spPr>
      </p:pic>
      <p:pic>
        <p:nvPicPr>
          <p:cNvPr id="15" name="Picture 14" descr="A close-up of a brain scan&#10;&#10;Description automatically generated">
            <a:extLst>
              <a:ext uri="{FF2B5EF4-FFF2-40B4-BE49-F238E27FC236}">
                <a16:creationId xmlns:a16="http://schemas.microsoft.com/office/drawing/2014/main" id="{0B59DFBE-5746-F1C3-C7AA-3F868E62C60F}"/>
              </a:ext>
            </a:extLst>
          </p:cNvPr>
          <p:cNvPicPr>
            <a:picLocks noChangeAspect="1"/>
          </p:cNvPicPr>
          <p:nvPr/>
        </p:nvPicPr>
        <p:blipFill rotWithShape="1">
          <a:blip r:embed="rId4"/>
          <a:srcRect l="1712" t="13532" r="-1712" b="8266"/>
          <a:stretch/>
        </p:blipFill>
        <p:spPr>
          <a:xfrm>
            <a:off x="5187511" y="-34688"/>
            <a:ext cx="2951544" cy="3462206"/>
          </a:xfrm>
          <a:prstGeom prst="rect">
            <a:avLst/>
          </a:prstGeom>
        </p:spPr>
      </p:pic>
      <p:pic>
        <p:nvPicPr>
          <p:cNvPr id="17" name="Picture 16" descr="A close-up of a brain scan&#10;&#10;Description automatically generated">
            <a:extLst>
              <a:ext uri="{FF2B5EF4-FFF2-40B4-BE49-F238E27FC236}">
                <a16:creationId xmlns:a16="http://schemas.microsoft.com/office/drawing/2014/main" id="{D3EF057E-2C3A-9731-3ACA-27C01516B3D7}"/>
              </a:ext>
            </a:extLst>
          </p:cNvPr>
          <p:cNvPicPr>
            <a:picLocks noChangeAspect="1"/>
          </p:cNvPicPr>
          <p:nvPr/>
        </p:nvPicPr>
        <p:blipFill rotWithShape="1">
          <a:blip r:embed="rId5"/>
          <a:srcRect l="1" t="14453" r="222" b="7347"/>
          <a:stretch/>
        </p:blipFill>
        <p:spPr>
          <a:xfrm>
            <a:off x="992785" y="-34688"/>
            <a:ext cx="2951544" cy="3462206"/>
          </a:xfrm>
          <a:prstGeom prst="rect">
            <a:avLst/>
          </a:prstGeom>
        </p:spPr>
      </p:pic>
      <p:pic>
        <p:nvPicPr>
          <p:cNvPr id="19" name="Picture 18" descr="A close-up of a brain&#10;&#10;Description automatically generated">
            <a:extLst>
              <a:ext uri="{FF2B5EF4-FFF2-40B4-BE49-F238E27FC236}">
                <a16:creationId xmlns:a16="http://schemas.microsoft.com/office/drawing/2014/main" id="{07148339-7886-7C94-CCC6-0A2B197FC9DE}"/>
              </a:ext>
            </a:extLst>
          </p:cNvPr>
          <p:cNvPicPr>
            <a:picLocks noChangeAspect="1"/>
          </p:cNvPicPr>
          <p:nvPr/>
        </p:nvPicPr>
        <p:blipFill rotWithShape="1">
          <a:blip r:embed="rId6"/>
          <a:srcRect l="-436" t="15246" r="325" b="6383"/>
          <a:stretch/>
        </p:blipFill>
        <p:spPr>
          <a:xfrm>
            <a:off x="989647" y="3427518"/>
            <a:ext cx="2948406" cy="3462206"/>
          </a:xfrm>
          <a:prstGeom prst="rect">
            <a:avLst/>
          </a:prstGeom>
        </p:spPr>
      </p:pic>
      <p:pic>
        <p:nvPicPr>
          <p:cNvPr id="21" name="Picture 20" descr="A close-up of a brain scan&#10;&#10;Description automatically generated">
            <a:extLst>
              <a:ext uri="{FF2B5EF4-FFF2-40B4-BE49-F238E27FC236}">
                <a16:creationId xmlns:a16="http://schemas.microsoft.com/office/drawing/2014/main" id="{34FCAB8E-97B4-CB63-977C-E1F370739FEC}"/>
              </a:ext>
            </a:extLst>
          </p:cNvPr>
          <p:cNvPicPr>
            <a:picLocks noChangeAspect="1"/>
          </p:cNvPicPr>
          <p:nvPr/>
        </p:nvPicPr>
        <p:blipFill rotWithShape="1">
          <a:blip r:embed="rId7"/>
          <a:srcRect l="282" t="15510" r="-282" b="6190"/>
          <a:stretch/>
        </p:blipFill>
        <p:spPr>
          <a:xfrm>
            <a:off x="5187511" y="3398919"/>
            <a:ext cx="2948406" cy="3459081"/>
          </a:xfrm>
          <a:prstGeom prst="rect">
            <a:avLst/>
          </a:prstGeom>
        </p:spPr>
      </p:pic>
      <p:sp>
        <p:nvSpPr>
          <p:cNvPr id="22" name="TextBox 21">
            <a:extLst>
              <a:ext uri="{FF2B5EF4-FFF2-40B4-BE49-F238E27FC236}">
                <a16:creationId xmlns:a16="http://schemas.microsoft.com/office/drawing/2014/main" id="{629E8239-2C4A-6696-1B2D-E645A2E25738}"/>
              </a:ext>
            </a:extLst>
          </p:cNvPr>
          <p:cNvSpPr txBox="1"/>
          <p:nvPr/>
        </p:nvSpPr>
        <p:spPr>
          <a:xfrm rot="5400000">
            <a:off x="-307371" y="1838794"/>
            <a:ext cx="2232139" cy="369332"/>
          </a:xfrm>
          <a:prstGeom prst="rect">
            <a:avLst/>
          </a:prstGeom>
          <a:noFill/>
        </p:spPr>
        <p:txBody>
          <a:bodyPr wrap="square" rtlCol="0">
            <a:spAutoFit/>
          </a:bodyPr>
          <a:lstStyle/>
          <a:p>
            <a:r>
              <a:rPr lang="en-US" dirty="0"/>
              <a:t>Img at timepoint 1</a:t>
            </a:r>
          </a:p>
        </p:txBody>
      </p:sp>
      <p:sp>
        <p:nvSpPr>
          <p:cNvPr id="23" name="TextBox 22">
            <a:extLst>
              <a:ext uri="{FF2B5EF4-FFF2-40B4-BE49-F238E27FC236}">
                <a16:creationId xmlns:a16="http://schemas.microsoft.com/office/drawing/2014/main" id="{DFF53731-EC6A-8893-355E-3694E6C97881}"/>
              </a:ext>
            </a:extLst>
          </p:cNvPr>
          <p:cNvSpPr txBox="1"/>
          <p:nvPr/>
        </p:nvSpPr>
        <p:spPr>
          <a:xfrm rot="5400000">
            <a:off x="-707783" y="5198572"/>
            <a:ext cx="3012973" cy="369332"/>
          </a:xfrm>
          <a:prstGeom prst="rect">
            <a:avLst/>
          </a:prstGeom>
          <a:noFill/>
        </p:spPr>
        <p:txBody>
          <a:bodyPr wrap="square" rtlCol="0">
            <a:spAutoFit/>
          </a:bodyPr>
          <a:lstStyle/>
          <a:p>
            <a:pPr algn="ctr"/>
            <a:r>
              <a:rPr lang="en-US" dirty="0"/>
              <a:t>Inpainted img at timepoint 1</a:t>
            </a:r>
          </a:p>
        </p:txBody>
      </p:sp>
      <p:sp>
        <p:nvSpPr>
          <p:cNvPr id="24" name="TextBox 23">
            <a:extLst>
              <a:ext uri="{FF2B5EF4-FFF2-40B4-BE49-F238E27FC236}">
                <a16:creationId xmlns:a16="http://schemas.microsoft.com/office/drawing/2014/main" id="{42FD8BAA-4006-A681-7E0E-5E3FC6D0520F}"/>
              </a:ext>
            </a:extLst>
          </p:cNvPr>
          <p:cNvSpPr txBox="1"/>
          <p:nvPr/>
        </p:nvSpPr>
        <p:spPr>
          <a:xfrm rot="5400000">
            <a:off x="3829151" y="1941221"/>
            <a:ext cx="2436994" cy="369332"/>
          </a:xfrm>
          <a:prstGeom prst="rect">
            <a:avLst/>
          </a:prstGeom>
          <a:noFill/>
        </p:spPr>
        <p:txBody>
          <a:bodyPr wrap="square" rtlCol="0">
            <a:spAutoFit/>
          </a:bodyPr>
          <a:lstStyle/>
          <a:p>
            <a:r>
              <a:rPr lang="en-US" dirty="0"/>
              <a:t>Img at timepoint 2</a:t>
            </a:r>
          </a:p>
        </p:txBody>
      </p:sp>
      <p:sp>
        <p:nvSpPr>
          <p:cNvPr id="25" name="TextBox 24">
            <a:extLst>
              <a:ext uri="{FF2B5EF4-FFF2-40B4-BE49-F238E27FC236}">
                <a16:creationId xmlns:a16="http://schemas.microsoft.com/office/drawing/2014/main" id="{471248E6-A684-C57E-F878-E441E006549A}"/>
              </a:ext>
            </a:extLst>
          </p:cNvPr>
          <p:cNvSpPr txBox="1"/>
          <p:nvPr/>
        </p:nvSpPr>
        <p:spPr>
          <a:xfrm rot="5400000">
            <a:off x="3490082" y="5153888"/>
            <a:ext cx="3012973" cy="369332"/>
          </a:xfrm>
          <a:prstGeom prst="rect">
            <a:avLst/>
          </a:prstGeom>
          <a:noFill/>
        </p:spPr>
        <p:txBody>
          <a:bodyPr wrap="square" rtlCol="0">
            <a:spAutoFit/>
          </a:bodyPr>
          <a:lstStyle/>
          <a:p>
            <a:pPr algn="ctr"/>
            <a:r>
              <a:rPr lang="en-US" dirty="0"/>
              <a:t>Inpainted img at timepoint 2</a:t>
            </a:r>
          </a:p>
        </p:txBody>
      </p:sp>
      <p:sp>
        <p:nvSpPr>
          <p:cNvPr id="28" name="TextBox 27">
            <a:extLst>
              <a:ext uri="{FF2B5EF4-FFF2-40B4-BE49-F238E27FC236}">
                <a16:creationId xmlns:a16="http://schemas.microsoft.com/office/drawing/2014/main" id="{E829C3BF-E51D-77EE-316F-ADB8E6B17CBE}"/>
              </a:ext>
            </a:extLst>
          </p:cNvPr>
          <p:cNvSpPr txBox="1"/>
          <p:nvPr/>
        </p:nvSpPr>
        <p:spPr>
          <a:xfrm rot="5400000">
            <a:off x="7790919" y="1373250"/>
            <a:ext cx="2436994" cy="646331"/>
          </a:xfrm>
          <a:prstGeom prst="rect">
            <a:avLst/>
          </a:prstGeom>
          <a:noFill/>
        </p:spPr>
        <p:txBody>
          <a:bodyPr wrap="square" rtlCol="0">
            <a:spAutoFit/>
          </a:bodyPr>
          <a:lstStyle/>
          <a:p>
            <a:pPr algn="ctr"/>
            <a:r>
              <a:rPr lang="en-US" dirty="0"/>
              <a:t>Jacobian map for img with lesions</a:t>
            </a:r>
          </a:p>
        </p:txBody>
      </p:sp>
      <p:sp>
        <p:nvSpPr>
          <p:cNvPr id="30" name="TextBox 29">
            <a:extLst>
              <a:ext uri="{FF2B5EF4-FFF2-40B4-BE49-F238E27FC236}">
                <a16:creationId xmlns:a16="http://schemas.microsoft.com/office/drawing/2014/main" id="{256C5322-FFEF-0C78-E3D2-C2549804321B}"/>
              </a:ext>
            </a:extLst>
          </p:cNvPr>
          <p:cNvSpPr txBox="1"/>
          <p:nvPr/>
        </p:nvSpPr>
        <p:spPr>
          <a:xfrm rot="5400000">
            <a:off x="7837436" y="4720571"/>
            <a:ext cx="2436994" cy="646331"/>
          </a:xfrm>
          <a:prstGeom prst="rect">
            <a:avLst/>
          </a:prstGeom>
          <a:noFill/>
        </p:spPr>
        <p:txBody>
          <a:bodyPr wrap="square" rtlCol="0">
            <a:spAutoFit/>
          </a:bodyPr>
          <a:lstStyle/>
          <a:p>
            <a:pPr algn="ctr"/>
            <a:r>
              <a:rPr lang="en-US" dirty="0"/>
              <a:t>Jacobian map for img with inpainted lesions</a:t>
            </a:r>
          </a:p>
        </p:txBody>
      </p:sp>
    </p:spTree>
    <p:extLst>
      <p:ext uri="{BB962C8B-B14F-4D97-AF65-F5344CB8AC3E}">
        <p14:creationId xmlns:p14="http://schemas.microsoft.com/office/powerpoint/2010/main" val="4202510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brain scan&#10;&#10;Description automatically generated">
            <a:extLst>
              <a:ext uri="{FF2B5EF4-FFF2-40B4-BE49-F238E27FC236}">
                <a16:creationId xmlns:a16="http://schemas.microsoft.com/office/drawing/2014/main" id="{DD1B491B-B555-F180-DC57-4C457F2F51DF}"/>
              </a:ext>
            </a:extLst>
          </p:cNvPr>
          <p:cNvPicPr>
            <a:picLocks noChangeAspect="1"/>
          </p:cNvPicPr>
          <p:nvPr/>
        </p:nvPicPr>
        <p:blipFill rotWithShape="1">
          <a:blip r:embed="rId2"/>
          <a:srcRect l="3802" t="14530" r="12225" b="11979"/>
          <a:stretch/>
        </p:blipFill>
        <p:spPr>
          <a:xfrm>
            <a:off x="3017134" y="0"/>
            <a:ext cx="3078865" cy="3331169"/>
          </a:xfrm>
          <a:prstGeom prst="rect">
            <a:avLst/>
          </a:prstGeom>
        </p:spPr>
      </p:pic>
      <p:pic>
        <p:nvPicPr>
          <p:cNvPr id="5" name="Picture 4" descr="A close up of a brain&#10;&#10;Description automatically generated">
            <a:extLst>
              <a:ext uri="{FF2B5EF4-FFF2-40B4-BE49-F238E27FC236}">
                <a16:creationId xmlns:a16="http://schemas.microsoft.com/office/drawing/2014/main" id="{30FF503A-05E2-4AB3-5702-A22EC1BF283C}"/>
              </a:ext>
            </a:extLst>
          </p:cNvPr>
          <p:cNvPicPr>
            <a:picLocks noChangeAspect="1"/>
          </p:cNvPicPr>
          <p:nvPr/>
        </p:nvPicPr>
        <p:blipFill rotWithShape="1">
          <a:blip r:embed="rId3"/>
          <a:srcRect l="6953" t="11615" r="3500" b="19008"/>
          <a:stretch/>
        </p:blipFill>
        <p:spPr>
          <a:xfrm>
            <a:off x="9241926" y="3727048"/>
            <a:ext cx="2950074" cy="3130952"/>
          </a:xfrm>
          <a:prstGeom prst="rect">
            <a:avLst/>
          </a:prstGeom>
        </p:spPr>
      </p:pic>
      <p:pic>
        <p:nvPicPr>
          <p:cNvPr id="7" name="Picture 6" descr="A colorful image of a brain&#10;&#10;Description automatically generated">
            <a:extLst>
              <a:ext uri="{FF2B5EF4-FFF2-40B4-BE49-F238E27FC236}">
                <a16:creationId xmlns:a16="http://schemas.microsoft.com/office/drawing/2014/main" id="{FB6C0990-203F-C11B-76D1-DE6986B8A5A4}"/>
              </a:ext>
            </a:extLst>
          </p:cNvPr>
          <p:cNvPicPr>
            <a:picLocks noChangeAspect="1"/>
          </p:cNvPicPr>
          <p:nvPr/>
        </p:nvPicPr>
        <p:blipFill rotWithShape="1">
          <a:blip r:embed="rId4"/>
          <a:srcRect l="3155" t="12878" r="3797" b="17745"/>
          <a:stretch/>
        </p:blipFill>
        <p:spPr>
          <a:xfrm>
            <a:off x="8984417" y="-8067"/>
            <a:ext cx="3269315" cy="3339236"/>
          </a:xfrm>
          <a:prstGeom prst="rect">
            <a:avLst/>
          </a:prstGeom>
        </p:spPr>
      </p:pic>
      <p:pic>
        <p:nvPicPr>
          <p:cNvPr id="9" name="Picture 8" descr="A close-up of a brain&#10;&#10;Description automatically generated">
            <a:extLst>
              <a:ext uri="{FF2B5EF4-FFF2-40B4-BE49-F238E27FC236}">
                <a16:creationId xmlns:a16="http://schemas.microsoft.com/office/drawing/2014/main" id="{9FD123C9-687D-D02F-5C2A-51EFC4C32DB3}"/>
              </a:ext>
            </a:extLst>
          </p:cNvPr>
          <p:cNvPicPr>
            <a:picLocks noChangeAspect="1"/>
          </p:cNvPicPr>
          <p:nvPr/>
        </p:nvPicPr>
        <p:blipFill rotWithShape="1">
          <a:blip r:embed="rId5"/>
          <a:srcRect l="2263" t="13315" b="10929"/>
          <a:stretch/>
        </p:blipFill>
        <p:spPr>
          <a:xfrm>
            <a:off x="0" y="3425776"/>
            <a:ext cx="3078866" cy="3433841"/>
          </a:xfrm>
          <a:prstGeom prst="rect">
            <a:avLst/>
          </a:prstGeom>
        </p:spPr>
      </p:pic>
      <p:pic>
        <p:nvPicPr>
          <p:cNvPr id="12" name="Picture 11" descr="A close-up of a brain&#10;&#10;Description automatically generated">
            <a:extLst>
              <a:ext uri="{FF2B5EF4-FFF2-40B4-BE49-F238E27FC236}">
                <a16:creationId xmlns:a16="http://schemas.microsoft.com/office/drawing/2014/main" id="{CA0FBB9E-34A1-2937-E13F-082415116813}"/>
              </a:ext>
            </a:extLst>
          </p:cNvPr>
          <p:cNvPicPr>
            <a:picLocks noChangeAspect="1"/>
          </p:cNvPicPr>
          <p:nvPr/>
        </p:nvPicPr>
        <p:blipFill rotWithShape="1">
          <a:blip r:embed="rId6"/>
          <a:srcRect l="3712" t="12348" r="1087" b="11985"/>
          <a:stretch/>
        </p:blipFill>
        <p:spPr>
          <a:xfrm>
            <a:off x="6177714" y="3428173"/>
            <a:ext cx="3078866" cy="3429828"/>
          </a:xfrm>
          <a:prstGeom prst="rect">
            <a:avLst/>
          </a:prstGeom>
        </p:spPr>
      </p:pic>
      <p:pic>
        <p:nvPicPr>
          <p:cNvPr id="16" name="Picture 15" descr="A close-up of a brain&#10;&#10;Description automatically generated">
            <a:extLst>
              <a:ext uri="{FF2B5EF4-FFF2-40B4-BE49-F238E27FC236}">
                <a16:creationId xmlns:a16="http://schemas.microsoft.com/office/drawing/2014/main" id="{E0821A9F-0FB5-2532-022C-C1C9DF8F48D9}"/>
              </a:ext>
            </a:extLst>
          </p:cNvPr>
          <p:cNvPicPr>
            <a:picLocks noChangeAspect="1"/>
          </p:cNvPicPr>
          <p:nvPr/>
        </p:nvPicPr>
        <p:blipFill rotWithShape="1">
          <a:blip r:embed="rId7"/>
          <a:srcRect l="3119" t="12094" r="3645" b="12150"/>
          <a:stretch/>
        </p:blipFill>
        <p:spPr>
          <a:xfrm>
            <a:off x="6096000" y="-8067"/>
            <a:ext cx="2963041" cy="3433843"/>
          </a:xfrm>
          <a:prstGeom prst="rect">
            <a:avLst/>
          </a:prstGeom>
        </p:spPr>
      </p:pic>
      <p:pic>
        <p:nvPicPr>
          <p:cNvPr id="20" name="Picture 19" descr="A close-up of a brain scan&#10;&#10;Description automatically generated">
            <a:extLst>
              <a:ext uri="{FF2B5EF4-FFF2-40B4-BE49-F238E27FC236}">
                <a16:creationId xmlns:a16="http://schemas.microsoft.com/office/drawing/2014/main" id="{EB9A8798-D2D4-2171-9831-8EA3365394F9}"/>
              </a:ext>
            </a:extLst>
          </p:cNvPr>
          <p:cNvPicPr>
            <a:picLocks noChangeAspect="1"/>
          </p:cNvPicPr>
          <p:nvPr/>
        </p:nvPicPr>
        <p:blipFill rotWithShape="1">
          <a:blip r:embed="rId8"/>
          <a:srcRect l="2777" t="11971" r="4371" b="12273"/>
          <a:stretch/>
        </p:blipFill>
        <p:spPr>
          <a:xfrm>
            <a:off x="0" y="-8065"/>
            <a:ext cx="3078865" cy="3433840"/>
          </a:xfrm>
          <a:prstGeom prst="rect">
            <a:avLst/>
          </a:prstGeom>
        </p:spPr>
      </p:pic>
      <p:pic>
        <p:nvPicPr>
          <p:cNvPr id="27" name="Picture 26" descr="A close-up of a brain scan&#10;&#10;Description automatically generated">
            <a:extLst>
              <a:ext uri="{FF2B5EF4-FFF2-40B4-BE49-F238E27FC236}">
                <a16:creationId xmlns:a16="http://schemas.microsoft.com/office/drawing/2014/main" id="{40D2B7B1-B8C9-0866-F951-7F777C9EC46B}"/>
              </a:ext>
            </a:extLst>
          </p:cNvPr>
          <p:cNvPicPr>
            <a:picLocks noChangeAspect="1"/>
          </p:cNvPicPr>
          <p:nvPr/>
        </p:nvPicPr>
        <p:blipFill rotWithShape="1">
          <a:blip r:embed="rId9"/>
          <a:srcRect l="3080" t="13680" r="1252" b="12829"/>
          <a:stretch/>
        </p:blipFill>
        <p:spPr>
          <a:xfrm>
            <a:off x="3009051" y="3425775"/>
            <a:ext cx="3179725" cy="3440294"/>
          </a:xfrm>
          <a:prstGeom prst="rect">
            <a:avLst/>
          </a:prstGeom>
        </p:spPr>
      </p:pic>
      <p:sp>
        <p:nvSpPr>
          <p:cNvPr id="28" name="TextBox 27">
            <a:extLst>
              <a:ext uri="{FF2B5EF4-FFF2-40B4-BE49-F238E27FC236}">
                <a16:creationId xmlns:a16="http://schemas.microsoft.com/office/drawing/2014/main" id="{7217053A-5787-5A39-D760-03AF79B6A6A6}"/>
              </a:ext>
            </a:extLst>
          </p:cNvPr>
          <p:cNvSpPr txBox="1"/>
          <p:nvPr/>
        </p:nvSpPr>
        <p:spPr>
          <a:xfrm>
            <a:off x="392497" y="0"/>
            <a:ext cx="2232139" cy="523220"/>
          </a:xfrm>
          <a:prstGeom prst="rect">
            <a:avLst/>
          </a:prstGeom>
          <a:noFill/>
        </p:spPr>
        <p:txBody>
          <a:bodyPr wrap="square" rtlCol="0">
            <a:spAutoFit/>
          </a:bodyPr>
          <a:lstStyle/>
          <a:p>
            <a:pPr algn="ctr"/>
            <a:r>
              <a:rPr lang="en-US" sz="1400" dirty="0"/>
              <a:t>Brain slice masked out lesions at timepoint 1</a:t>
            </a:r>
          </a:p>
        </p:txBody>
      </p:sp>
      <p:sp>
        <p:nvSpPr>
          <p:cNvPr id="29" name="TextBox 28">
            <a:extLst>
              <a:ext uri="{FF2B5EF4-FFF2-40B4-BE49-F238E27FC236}">
                <a16:creationId xmlns:a16="http://schemas.microsoft.com/office/drawing/2014/main" id="{37565F9D-9FC2-67A1-3410-DBE3B0762C47}"/>
              </a:ext>
            </a:extLst>
          </p:cNvPr>
          <p:cNvSpPr txBox="1"/>
          <p:nvPr/>
        </p:nvSpPr>
        <p:spPr>
          <a:xfrm>
            <a:off x="3482843" y="0"/>
            <a:ext cx="2232139" cy="523220"/>
          </a:xfrm>
          <a:prstGeom prst="rect">
            <a:avLst/>
          </a:prstGeom>
          <a:noFill/>
        </p:spPr>
        <p:txBody>
          <a:bodyPr wrap="square" rtlCol="0">
            <a:spAutoFit/>
          </a:bodyPr>
          <a:lstStyle/>
          <a:p>
            <a:pPr algn="ctr"/>
            <a:r>
              <a:rPr lang="en-US" sz="1400" dirty="0"/>
              <a:t>Brain slice with lesions at timepoint 1</a:t>
            </a:r>
          </a:p>
        </p:txBody>
      </p:sp>
      <p:sp>
        <p:nvSpPr>
          <p:cNvPr id="30" name="TextBox 29">
            <a:extLst>
              <a:ext uri="{FF2B5EF4-FFF2-40B4-BE49-F238E27FC236}">
                <a16:creationId xmlns:a16="http://schemas.microsoft.com/office/drawing/2014/main" id="{4C83A885-D1CB-E5E2-F820-767F5E67BEDD}"/>
              </a:ext>
            </a:extLst>
          </p:cNvPr>
          <p:cNvSpPr txBox="1"/>
          <p:nvPr/>
        </p:nvSpPr>
        <p:spPr>
          <a:xfrm>
            <a:off x="6461450" y="0"/>
            <a:ext cx="2232139" cy="523220"/>
          </a:xfrm>
          <a:prstGeom prst="rect">
            <a:avLst/>
          </a:prstGeom>
          <a:noFill/>
        </p:spPr>
        <p:txBody>
          <a:bodyPr wrap="square" rtlCol="0">
            <a:spAutoFit/>
          </a:bodyPr>
          <a:lstStyle/>
          <a:p>
            <a:pPr algn="ctr"/>
            <a:r>
              <a:rPr lang="en-US" sz="1400" dirty="0"/>
              <a:t>Brain slice with lesions at timepoint 2</a:t>
            </a:r>
          </a:p>
        </p:txBody>
      </p:sp>
      <p:sp>
        <p:nvSpPr>
          <p:cNvPr id="31" name="TextBox 30">
            <a:extLst>
              <a:ext uri="{FF2B5EF4-FFF2-40B4-BE49-F238E27FC236}">
                <a16:creationId xmlns:a16="http://schemas.microsoft.com/office/drawing/2014/main" id="{10EC36F3-3994-422E-DC59-052414E6D669}"/>
              </a:ext>
            </a:extLst>
          </p:cNvPr>
          <p:cNvSpPr txBox="1"/>
          <p:nvPr/>
        </p:nvSpPr>
        <p:spPr>
          <a:xfrm>
            <a:off x="423362" y="3331169"/>
            <a:ext cx="2232139" cy="523220"/>
          </a:xfrm>
          <a:prstGeom prst="rect">
            <a:avLst/>
          </a:prstGeom>
          <a:noFill/>
        </p:spPr>
        <p:txBody>
          <a:bodyPr wrap="square" rtlCol="0">
            <a:spAutoFit/>
          </a:bodyPr>
          <a:lstStyle/>
          <a:p>
            <a:pPr algn="ctr"/>
            <a:r>
              <a:rPr lang="en-US" sz="1400" dirty="0"/>
              <a:t>Brain slice with masked out lesions at timepoint 2</a:t>
            </a:r>
          </a:p>
        </p:txBody>
      </p:sp>
      <p:sp>
        <p:nvSpPr>
          <p:cNvPr id="32" name="TextBox 31">
            <a:extLst>
              <a:ext uri="{FF2B5EF4-FFF2-40B4-BE49-F238E27FC236}">
                <a16:creationId xmlns:a16="http://schemas.microsoft.com/office/drawing/2014/main" id="{0385E08A-E8BF-E2F5-B91A-5B6E38BD578D}"/>
              </a:ext>
            </a:extLst>
          </p:cNvPr>
          <p:cNvSpPr txBox="1"/>
          <p:nvPr/>
        </p:nvSpPr>
        <p:spPr>
          <a:xfrm>
            <a:off x="3480120" y="3164164"/>
            <a:ext cx="2232139" cy="523220"/>
          </a:xfrm>
          <a:prstGeom prst="rect">
            <a:avLst/>
          </a:prstGeom>
          <a:noFill/>
        </p:spPr>
        <p:txBody>
          <a:bodyPr wrap="square" rtlCol="0">
            <a:spAutoFit/>
          </a:bodyPr>
          <a:lstStyle/>
          <a:p>
            <a:pPr algn="ctr"/>
            <a:r>
              <a:rPr lang="en-US" sz="1400" dirty="0"/>
              <a:t>Brain slice lesions inpainted at timepoint 1</a:t>
            </a:r>
          </a:p>
        </p:txBody>
      </p:sp>
      <p:sp>
        <p:nvSpPr>
          <p:cNvPr id="33" name="TextBox 32">
            <a:extLst>
              <a:ext uri="{FF2B5EF4-FFF2-40B4-BE49-F238E27FC236}">
                <a16:creationId xmlns:a16="http://schemas.microsoft.com/office/drawing/2014/main" id="{68595BFE-B09E-64BA-E6D4-7B6660B14554}"/>
              </a:ext>
            </a:extLst>
          </p:cNvPr>
          <p:cNvSpPr txBox="1"/>
          <p:nvPr/>
        </p:nvSpPr>
        <p:spPr>
          <a:xfrm>
            <a:off x="6473256" y="3213063"/>
            <a:ext cx="2232139" cy="523220"/>
          </a:xfrm>
          <a:prstGeom prst="rect">
            <a:avLst/>
          </a:prstGeom>
          <a:noFill/>
        </p:spPr>
        <p:txBody>
          <a:bodyPr wrap="square" rtlCol="0">
            <a:spAutoFit/>
          </a:bodyPr>
          <a:lstStyle/>
          <a:p>
            <a:pPr algn="ctr"/>
            <a:r>
              <a:rPr lang="en-US" sz="1400" dirty="0"/>
              <a:t>Brain slice lesions inpainted at timepoint 2</a:t>
            </a:r>
          </a:p>
        </p:txBody>
      </p:sp>
      <p:sp>
        <p:nvSpPr>
          <p:cNvPr id="34" name="TextBox 33">
            <a:extLst>
              <a:ext uri="{FF2B5EF4-FFF2-40B4-BE49-F238E27FC236}">
                <a16:creationId xmlns:a16="http://schemas.microsoft.com/office/drawing/2014/main" id="{8C2EDC66-105D-FD27-95AE-0B1190129F04}"/>
              </a:ext>
            </a:extLst>
          </p:cNvPr>
          <p:cNvSpPr txBox="1"/>
          <p:nvPr/>
        </p:nvSpPr>
        <p:spPr>
          <a:xfrm>
            <a:off x="9503004" y="-105071"/>
            <a:ext cx="2232139" cy="523220"/>
          </a:xfrm>
          <a:prstGeom prst="rect">
            <a:avLst/>
          </a:prstGeom>
          <a:noFill/>
        </p:spPr>
        <p:txBody>
          <a:bodyPr wrap="square" rtlCol="0">
            <a:spAutoFit/>
          </a:bodyPr>
          <a:lstStyle/>
          <a:p>
            <a:pPr algn="ctr"/>
            <a:r>
              <a:rPr lang="en-US" sz="1400" dirty="0"/>
              <a:t>Jacobian map for brain with lesions </a:t>
            </a:r>
          </a:p>
        </p:txBody>
      </p:sp>
      <p:sp>
        <p:nvSpPr>
          <p:cNvPr id="35" name="TextBox 34">
            <a:extLst>
              <a:ext uri="{FF2B5EF4-FFF2-40B4-BE49-F238E27FC236}">
                <a16:creationId xmlns:a16="http://schemas.microsoft.com/office/drawing/2014/main" id="{31F9C946-51D2-9B1B-1845-C9B9D4D2076C}"/>
              </a:ext>
            </a:extLst>
          </p:cNvPr>
          <p:cNvSpPr txBox="1"/>
          <p:nvPr/>
        </p:nvSpPr>
        <p:spPr>
          <a:xfrm>
            <a:off x="9540317" y="3345284"/>
            <a:ext cx="2232139" cy="523220"/>
          </a:xfrm>
          <a:prstGeom prst="rect">
            <a:avLst/>
          </a:prstGeom>
          <a:noFill/>
        </p:spPr>
        <p:txBody>
          <a:bodyPr wrap="square" rtlCol="0">
            <a:spAutoFit/>
          </a:bodyPr>
          <a:lstStyle/>
          <a:p>
            <a:pPr algn="ctr"/>
            <a:r>
              <a:rPr lang="en-US" sz="1400" dirty="0"/>
              <a:t>Jacobian map for brain with lesions inpainted </a:t>
            </a:r>
          </a:p>
        </p:txBody>
      </p:sp>
    </p:spTree>
    <p:extLst>
      <p:ext uri="{BB962C8B-B14F-4D97-AF65-F5344CB8AC3E}">
        <p14:creationId xmlns:p14="http://schemas.microsoft.com/office/powerpoint/2010/main" val="1220031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Future Project Possibilities and Improvements</a:t>
            </a:r>
          </a:p>
        </p:txBody>
      </p:sp>
      <p:sp>
        <p:nvSpPr>
          <p:cNvPr id="9" name="Text Placeholder 3">
            <a:extLst>
              <a:ext uri="{FF2B5EF4-FFF2-40B4-BE49-F238E27FC236}">
                <a16:creationId xmlns:a16="http://schemas.microsoft.com/office/drawing/2014/main" id="{FA257AF4-2F29-B953-CAB5-DDE45264A0B0}"/>
              </a:ext>
            </a:extLst>
          </p:cNvPr>
          <p:cNvSpPr txBox="1">
            <a:spLocks/>
          </p:cNvSpPr>
          <p:nvPr/>
        </p:nvSpPr>
        <p:spPr>
          <a:xfrm>
            <a:off x="3033011" y="1950392"/>
            <a:ext cx="6125978" cy="3976275"/>
          </a:xfrm>
          <a:prstGeom prst="rect">
            <a:avLst/>
          </a:prstGeom>
        </p:spPr>
        <p:txBody>
          <a:bodyPr>
            <a:normAutofit fontScale="92500" lnSpcReduction="100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r>
              <a:rPr lang="en-US" dirty="0"/>
              <a:t>Create a true 3D GAN, where areas are fed in through patches.</a:t>
            </a:r>
          </a:p>
          <a:p>
            <a:pPr marL="342900" indent="-342900">
              <a:buFont typeface="Arial" panose="020B0604020202020204" pitchFamily="34" charset="0"/>
              <a:buChar char="•"/>
            </a:pPr>
            <a:r>
              <a:rPr lang="en-US" dirty="0"/>
              <a:t>Larger and more robust dataset.</a:t>
            </a:r>
          </a:p>
          <a:p>
            <a:pPr marL="342900" indent="-342900">
              <a:buFont typeface="Arial" panose="020B0604020202020204" pitchFamily="34" charset="0"/>
              <a:buChar char="•"/>
            </a:pPr>
            <a:r>
              <a:rPr lang="en-US" dirty="0"/>
              <a:t>Apply more unique and larger lesions masks during training.</a:t>
            </a:r>
          </a:p>
          <a:p>
            <a:pPr marL="342900" indent="-342900">
              <a:buFont typeface="Arial" panose="020B0604020202020204" pitchFamily="34" charset="0"/>
              <a:buChar char="•"/>
            </a:pPr>
            <a:r>
              <a:rPr lang="en-US" dirty="0"/>
              <a:t>Implement a quantitative metric to quantify Jacobian results.</a:t>
            </a:r>
          </a:p>
          <a:p>
            <a:pPr marL="342900" indent="-342900">
              <a:buFont typeface="Arial" panose="020B0604020202020204" pitchFamily="34" charset="0"/>
              <a:buChar char="•"/>
            </a:pPr>
            <a:r>
              <a:rPr lang="en-US" dirty="0"/>
              <a:t>More sophisticated Discriminator architecture</a:t>
            </a:r>
          </a:p>
          <a:p>
            <a:pPr marL="342900" indent="-342900">
              <a:buFont typeface="Arial" panose="020B0604020202020204" pitchFamily="34" charset="0"/>
              <a:buChar char="•"/>
            </a:pPr>
            <a:r>
              <a:rPr lang="en-US" dirty="0"/>
              <a:t>More hyperparameter tuning (different loss functions)</a:t>
            </a:r>
          </a:p>
        </p:txBody>
      </p:sp>
    </p:spTree>
    <p:extLst>
      <p:ext uri="{BB962C8B-B14F-4D97-AF65-F5344CB8AC3E}">
        <p14:creationId xmlns:p14="http://schemas.microsoft.com/office/powerpoint/2010/main" val="950146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49A0C8-4DD4-4ABB-A614-232847765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0F6A325A-2919-4123-9174-54EABC5A0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80E82CC2-31B4-4592-9C30-6A975D5DE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198CE383-5E7E-4B66-B52A-B492AE0F1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D185A96-18D7-4084-8117-F60559EB2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34A425-32DC-4467-9A4A-9176EC369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1BF53389-3CCE-4DFA-9F44-1093CA4DBEA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2" name="Rectangle 21">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26" name="Freeform: Shape 25">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0" name="Rectangle 29">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Freeform: Shape 31">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Oval 33">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FEE5B-5820-6077-CB67-B802E258688B}"/>
              </a:ext>
            </a:extLst>
          </p:cNvPr>
          <p:cNvSpPr>
            <a:spLocks noGrp="1"/>
          </p:cNvSpPr>
          <p:nvPr>
            <p:ph type="title"/>
          </p:nvPr>
        </p:nvSpPr>
        <p:spPr>
          <a:xfrm>
            <a:off x="2193167" y="2590984"/>
            <a:ext cx="7369642" cy="3608480"/>
          </a:xfrm>
        </p:spPr>
        <p:txBody>
          <a:bodyPr vert="horz" lIns="91440" tIns="45720" rIns="91440" bIns="45720" rtlCol="0" anchor="t">
            <a:normAutofit/>
          </a:bodyPr>
          <a:lstStyle/>
          <a:p>
            <a:pPr algn="l"/>
            <a:r>
              <a:rPr lang="en-US" sz="8000"/>
              <a:t>Thank you!</a:t>
            </a:r>
          </a:p>
        </p:txBody>
      </p:sp>
    </p:spTree>
    <p:extLst>
      <p:ext uri="{BB962C8B-B14F-4D97-AF65-F5344CB8AC3E}">
        <p14:creationId xmlns:p14="http://schemas.microsoft.com/office/powerpoint/2010/main" val="236866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brain scan&#10;&#10;Description automatically generated">
            <a:extLst>
              <a:ext uri="{FF2B5EF4-FFF2-40B4-BE49-F238E27FC236}">
                <a16:creationId xmlns:a16="http://schemas.microsoft.com/office/drawing/2014/main" id="{88FF1EE1-2CA4-E705-EC18-A56357DB1EDF}"/>
              </a:ext>
            </a:extLst>
          </p:cNvPr>
          <p:cNvPicPr>
            <a:picLocks noGrp="1" noChangeAspect="1"/>
          </p:cNvPicPr>
          <p:nvPr>
            <p:ph type="pic" idx="1"/>
          </p:nvPr>
        </p:nvPicPr>
        <p:blipFill rotWithShape="1">
          <a:blip r:embed="rId2"/>
          <a:srcRect l="18173" t="7624" r="35062" b="7477"/>
          <a:stretch/>
        </p:blipFill>
        <p:spPr>
          <a:xfrm>
            <a:off x="7080951" y="605927"/>
            <a:ext cx="2599981" cy="2908453"/>
          </a:xfrm>
        </p:spPr>
      </p:pic>
      <p:sp>
        <p:nvSpPr>
          <p:cNvPr id="3" name="Title 2">
            <a:extLst>
              <a:ext uri="{FF2B5EF4-FFF2-40B4-BE49-F238E27FC236}">
                <a16:creationId xmlns:a16="http://schemas.microsoft.com/office/drawing/2014/main" id="{C72D2E76-913C-493D-14C6-41AB6662A075}"/>
              </a:ext>
            </a:extLst>
          </p:cNvPr>
          <p:cNvSpPr>
            <a:spLocks noGrp="1"/>
          </p:cNvSpPr>
          <p:nvPr>
            <p:ph type="title"/>
          </p:nvPr>
        </p:nvSpPr>
        <p:spPr>
          <a:xfrm>
            <a:off x="1971241" y="1145754"/>
            <a:ext cx="3970986" cy="649995"/>
          </a:xfrm>
        </p:spPr>
        <p:txBody>
          <a:bodyPr>
            <a:normAutofit/>
          </a:bodyPr>
          <a:lstStyle/>
          <a:p>
            <a:r>
              <a:rPr lang="en-US" dirty="0"/>
              <a:t>Motivation</a:t>
            </a:r>
          </a:p>
        </p:txBody>
      </p:sp>
      <p:sp>
        <p:nvSpPr>
          <p:cNvPr id="4" name="Text Placeholder 3">
            <a:extLst>
              <a:ext uri="{FF2B5EF4-FFF2-40B4-BE49-F238E27FC236}">
                <a16:creationId xmlns:a16="http://schemas.microsoft.com/office/drawing/2014/main" id="{251CC19B-147F-6C02-A3A0-1DA52512B75E}"/>
              </a:ext>
            </a:extLst>
          </p:cNvPr>
          <p:cNvSpPr>
            <a:spLocks noGrp="1"/>
          </p:cNvSpPr>
          <p:nvPr>
            <p:ph type="body" sz="half" idx="2"/>
          </p:nvPr>
        </p:nvSpPr>
        <p:spPr>
          <a:xfrm>
            <a:off x="1970322" y="2060154"/>
            <a:ext cx="3971874" cy="4395730"/>
          </a:xfrm>
        </p:spPr>
        <p:txBody>
          <a:bodyPr>
            <a:normAutofit/>
          </a:bodyPr>
          <a:lstStyle/>
          <a:p>
            <a:pPr marL="342900" indent="-342900">
              <a:buFont typeface="Arial" panose="020B0604020202020204" pitchFamily="34" charset="0"/>
              <a:buChar char="•"/>
            </a:pPr>
            <a:r>
              <a:rPr lang="en-US" sz="1800" dirty="0"/>
              <a:t>Analyze volume changes between patient timepoints.</a:t>
            </a:r>
          </a:p>
          <a:p>
            <a:pPr marL="342900" indent="-342900">
              <a:buFont typeface="Arial" panose="020B0604020202020204" pitchFamily="34" charset="0"/>
              <a:buChar char="•"/>
            </a:pPr>
            <a:r>
              <a:rPr lang="en-US" sz="1800" dirty="0"/>
              <a:t>Jacobian computation distracted by lesions, provides misleading conclusions.</a:t>
            </a:r>
          </a:p>
          <a:p>
            <a:pPr marL="342900" indent="-342900">
              <a:buFont typeface="Arial" panose="020B0604020202020204" pitchFamily="34" charset="0"/>
              <a:buChar char="•"/>
            </a:pPr>
            <a:r>
              <a:rPr lang="en-US" sz="1800" dirty="0"/>
              <a:t>Must remove lesions to accurately estimate volume change; create a GAN model to generate brains with no lesions for Jacobian Integration.</a:t>
            </a:r>
          </a:p>
        </p:txBody>
      </p:sp>
      <p:pic>
        <p:nvPicPr>
          <p:cNvPr id="7" name="Picture Placeholder 5">
            <a:extLst>
              <a:ext uri="{FF2B5EF4-FFF2-40B4-BE49-F238E27FC236}">
                <a16:creationId xmlns:a16="http://schemas.microsoft.com/office/drawing/2014/main" id="{3F8A9FF9-8364-20B8-FE35-91143534BEAD}"/>
              </a:ext>
            </a:extLst>
          </p:cNvPr>
          <p:cNvPicPr>
            <a:picLocks noChangeAspect="1"/>
          </p:cNvPicPr>
          <p:nvPr/>
        </p:nvPicPr>
        <p:blipFill rotWithShape="1">
          <a:blip r:embed="rId3"/>
          <a:srcRect l="18958" t="9374" r="35527" b="5408"/>
          <a:stretch/>
        </p:blipFill>
        <p:spPr>
          <a:xfrm>
            <a:off x="7080950" y="3514380"/>
            <a:ext cx="2599981" cy="2999590"/>
          </a:xfrm>
          <a:prstGeom prst="rect">
            <a:avLst/>
          </a:prstGeo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2ED6BABE-4B4C-27CD-487C-FB79FA3FE251}"/>
              </a:ext>
            </a:extLst>
          </p:cNvPr>
          <p:cNvSpPr txBox="1"/>
          <p:nvPr/>
        </p:nvSpPr>
        <p:spPr>
          <a:xfrm>
            <a:off x="9680931" y="1875488"/>
            <a:ext cx="1255923" cy="369332"/>
          </a:xfrm>
          <a:prstGeom prst="rect">
            <a:avLst/>
          </a:prstGeom>
          <a:noFill/>
        </p:spPr>
        <p:txBody>
          <a:bodyPr wrap="square" rtlCol="0">
            <a:spAutoFit/>
          </a:bodyPr>
          <a:lstStyle/>
          <a:p>
            <a:r>
              <a:rPr lang="en-US" dirty="0"/>
              <a:t>screening</a:t>
            </a:r>
          </a:p>
        </p:txBody>
      </p:sp>
      <p:sp>
        <p:nvSpPr>
          <p:cNvPr id="9" name="TextBox 8">
            <a:extLst>
              <a:ext uri="{FF2B5EF4-FFF2-40B4-BE49-F238E27FC236}">
                <a16:creationId xmlns:a16="http://schemas.microsoft.com/office/drawing/2014/main" id="{FCAABB50-E517-117D-493B-BE557003EC80}"/>
              </a:ext>
            </a:extLst>
          </p:cNvPr>
          <p:cNvSpPr txBox="1"/>
          <p:nvPr/>
        </p:nvSpPr>
        <p:spPr>
          <a:xfrm>
            <a:off x="9680931" y="4829509"/>
            <a:ext cx="1255923" cy="369332"/>
          </a:xfrm>
          <a:prstGeom prst="rect">
            <a:avLst/>
          </a:prstGeom>
          <a:noFill/>
        </p:spPr>
        <p:txBody>
          <a:bodyPr wrap="square" rtlCol="0">
            <a:spAutoFit/>
          </a:bodyPr>
          <a:lstStyle/>
          <a:p>
            <a:r>
              <a:rPr lang="en-US" dirty="0"/>
              <a:t>w120</a:t>
            </a:r>
          </a:p>
        </p:txBody>
      </p:sp>
    </p:spTree>
    <p:extLst>
      <p:ext uri="{BB962C8B-B14F-4D97-AF65-F5344CB8AC3E}">
        <p14:creationId xmlns:p14="http://schemas.microsoft.com/office/powerpoint/2010/main" val="1388326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Project Roadmap</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extLst>
              <p:ext uri="{D42A27DB-BD31-4B8C-83A1-F6EECF244321}">
                <p14:modId xmlns:p14="http://schemas.microsoft.com/office/powerpoint/2010/main" val="4151176174"/>
              </p:ext>
            </p:extLst>
          </p:nvPr>
        </p:nvGraphicFramePr>
        <p:xfrm>
          <a:off x="1625567" y="1359504"/>
          <a:ext cx="9075771" cy="497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50792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Training a PyTorch UNet</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extLst>
              <p:ext uri="{D42A27DB-BD31-4B8C-83A1-F6EECF244321}">
                <p14:modId xmlns:p14="http://schemas.microsoft.com/office/powerpoint/2010/main" val="3403488708"/>
              </p:ext>
            </p:extLst>
          </p:nvPr>
        </p:nvGraphicFramePr>
        <p:xfrm>
          <a:off x="1463146" y="0"/>
          <a:ext cx="194389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3">
            <a:extLst>
              <a:ext uri="{FF2B5EF4-FFF2-40B4-BE49-F238E27FC236}">
                <a16:creationId xmlns:a16="http://schemas.microsoft.com/office/drawing/2014/main" id="{34FC1CD7-C5BE-C1D7-F317-100BACA96912}"/>
              </a:ext>
            </a:extLst>
          </p:cNvPr>
          <p:cNvSpPr txBox="1">
            <a:spLocks/>
          </p:cNvSpPr>
          <p:nvPr/>
        </p:nvSpPr>
        <p:spPr>
          <a:xfrm>
            <a:off x="3841985" y="1531345"/>
            <a:ext cx="7159390" cy="4814371"/>
          </a:xfrm>
          <a:prstGeom prst="rect">
            <a:avLst/>
          </a:prstGeom>
        </p:spPr>
        <p:txBody>
          <a:bodyPr>
            <a:normAutofit fontScale="92500"/>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r>
              <a:rPr lang="en-US" sz="1800" dirty="0"/>
              <a:t>Last summer worked on a 3D Vanilla Unet in Keras Tensorflow for lesion inpainting</a:t>
            </a:r>
          </a:p>
          <a:p>
            <a:pPr marL="342900" indent="-342900">
              <a:buFont typeface="Arial" panose="020B0604020202020204" pitchFamily="34" charset="0"/>
              <a:buChar char="•"/>
            </a:pPr>
            <a:r>
              <a:rPr lang="en-US" sz="1800" dirty="0"/>
              <a:t>This summer: built off of that architecture and translated to PyTorch</a:t>
            </a:r>
          </a:p>
          <a:p>
            <a:pPr marL="342900" indent="-342900">
              <a:buFont typeface="Arial" panose="020B0604020202020204" pitchFamily="34" charset="0"/>
              <a:buChar char="•"/>
            </a:pPr>
            <a:r>
              <a:rPr lang="en-US" sz="1800" dirty="0"/>
              <a:t>Worked with the same DEFINE dataset</a:t>
            </a:r>
          </a:p>
          <a:p>
            <a:pPr marL="342900" indent="-342900">
              <a:buFont typeface="Arial" panose="020B0604020202020204" pitchFamily="34" charset="0"/>
              <a:buChar char="•"/>
            </a:pPr>
            <a:r>
              <a:rPr lang="en-US" sz="1800" dirty="0"/>
              <a:t>Key additions and features:</a:t>
            </a:r>
          </a:p>
          <a:p>
            <a:pPr marL="793750" lvl="1" indent="-342900">
              <a:buFont typeface="Arial" panose="020B0604020202020204" pitchFamily="34" charset="0"/>
              <a:buChar char="•"/>
            </a:pPr>
            <a:r>
              <a:rPr lang="en-US" sz="1600" dirty="0"/>
              <a:t>Added some layers ie MaxPool, Dropout…</a:t>
            </a:r>
          </a:p>
          <a:p>
            <a:pPr marL="793750" lvl="1" indent="-342900">
              <a:buFont typeface="Arial" panose="020B0604020202020204" pitchFamily="34" charset="0"/>
              <a:buChar char="•"/>
            </a:pPr>
            <a:r>
              <a:rPr lang="en-US" sz="1600" dirty="0"/>
              <a:t>Randomly selected 4 different slices (for data augmentation) for each patient (Patient A) and randomly pulled other patient’s (Patient B) lesion mask at their middle slice and masked them onto healthy tissue on Patient A, mimicking lesions.</a:t>
            </a:r>
          </a:p>
          <a:p>
            <a:pPr marL="793750" lvl="1" indent="-342900">
              <a:buFont typeface="Arial" panose="020B0604020202020204" pitchFamily="34" charset="0"/>
              <a:buChar char="•"/>
            </a:pPr>
            <a:r>
              <a:rPr lang="en-US" sz="1600" dirty="0"/>
              <a:t>UNet only outputs the area with lesions inpainted, loss was calculated on that area vs true healthy tissue under the simulated lesion mask.</a:t>
            </a:r>
          </a:p>
          <a:p>
            <a:pPr marL="342900" indent="-342900">
              <a:buFont typeface="Arial" panose="020B0604020202020204" pitchFamily="34" charset="0"/>
              <a:buChar char="•"/>
            </a:pPr>
            <a:endParaRPr lang="en-US" sz="1800" dirty="0"/>
          </a:p>
        </p:txBody>
      </p:sp>
    </p:spTree>
    <p:extLst>
      <p:ext uri="{BB962C8B-B14F-4D97-AF65-F5344CB8AC3E}">
        <p14:creationId xmlns:p14="http://schemas.microsoft.com/office/powerpoint/2010/main" val="1535520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UNet results</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nvGraphicFramePr>
        <p:xfrm>
          <a:off x="1463146" y="0"/>
          <a:ext cx="194389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3">
            <a:extLst>
              <a:ext uri="{FF2B5EF4-FFF2-40B4-BE49-F238E27FC236}">
                <a16:creationId xmlns:a16="http://schemas.microsoft.com/office/drawing/2014/main" id="{34FC1CD7-C5BE-C1D7-F317-100BACA96912}"/>
              </a:ext>
            </a:extLst>
          </p:cNvPr>
          <p:cNvSpPr txBox="1">
            <a:spLocks/>
          </p:cNvSpPr>
          <p:nvPr/>
        </p:nvSpPr>
        <p:spPr>
          <a:xfrm>
            <a:off x="3841985" y="1531345"/>
            <a:ext cx="7159390" cy="4814371"/>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793750" lvl="1" indent="-342900">
              <a:buFont typeface="Arial" panose="020B0604020202020204" pitchFamily="34" charset="0"/>
              <a:buChar char="•"/>
            </a:pPr>
            <a:r>
              <a:rPr lang="en-US" sz="1600" dirty="0"/>
              <a:t>After the model learned to inpaint healthy tissue, real lesions were masked out on test images and fed into the model.</a:t>
            </a:r>
          </a:p>
          <a:p>
            <a:pPr marL="342900" indent="-342900">
              <a:buFont typeface="Arial" panose="020B0604020202020204" pitchFamily="34" charset="0"/>
              <a:buChar char="•"/>
            </a:pPr>
            <a:endParaRPr lang="en-US" sz="1800" dirty="0"/>
          </a:p>
        </p:txBody>
      </p:sp>
      <p:pic>
        <p:nvPicPr>
          <p:cNvPr id="6" name="Picture 5" descr="A screenshot of a computer&#10;&#10;Description automatically generated">
            <a:extLst>
              <a:ext uri="{FF2B5EF4-FFF2-40B4-BE49-F238E27FC236}">
                <a16:creationId xmlns:a16="http://schemas.microsoft.com/office/drawing/2014/main" id="{8BC973DC-4667-AA5C-A58B-4289259F172B}"/>
              </a:ext>
            </a:extLst>
          </p:cNvPr>
          <p:cNvPicPr>
            <a:picLocks noChangeAspect="1"/>
          </p:cNvPicPr>
          <p:nvPr/>
        </p:nvPicPr>
        <p:blipFill rotWithShape="1">
          <a:blip r:embed="rId8"/>
          <a:srcRect l="10440" t="7757" r="26324" b="6482"/>
          <a:stretch/>
        </p:blipFill>
        <p:spPr>
          <a:xfrm>
            <a:off x="4233318" y="2535284"/>
            <a:ext cx="3467645" cy="4097422"/>
          </a:xfrm>
          <a:prstGeom prst="rect">
            <a:avLst/>
          </a:prstGeom>
        </p:spPr>
      </p:pic>
      <p:pic>
        <p:nvPicPr>
          <p:cNvPr id="7" name="Picture 6">
            <a:extLst>
              <a:ext uri="{FF2B5EF4-FFF2-40B4-BE49-F238E27FC236}">
                <a16:creationId xmlns:a16="http://schemas.microsoft.com/office/drawing/2014/main" id="{FC26579B-12B9-0EE2-E790-2134DAAE4CB3}"/>
              </a:ext>
            </a:extLst>
          </p:cNvPr>
          <p:cNvPicPr>
            <a:picLocks noChangeAspect="1"/>
          </p:cNvPicPr>
          <p:nvPr/>
        </p:nvPicPr>
        <p:blipFill rotWithShape="1">
          <a:blip r:embed="rId9"/>
          <a:srcRect l="10563" t="8183" r="27652" b="4514"/>
          <a:stretch/>
        </p:blipFill>
        <p:spPr>
          <a:xfrm>
            <a:off x="7700963" y="2535284"/>
            <a:ext cx="3328326" cy="4097422"/>
          </a:xfrm>
          <a:prstGeom prst="rect">
            <a:avLst/>
          </a:prstGeom>
        </p:spPr>
      </p:pic>
      <p:sp>
        <p:nvSpPr>
          <p:cNvPr id="8" name="TextBox 7">
            <a:extLst>
              <a:ext uri="{FF2B5EF4-FFF2-40B4-BE49-F238E27FC236}">
                <a16:creationId xmlns:a16="http://schemas.microsoft.com/office/drawing/2014/main" id="{D9D8D1B3-2073-B923-55C2-4282F247AA8D}"/>
              </a:ext>
            </a:extLst>
          </p:cNvPr>
          <p:cNvSpPr txBox="1"/>
          <p:nvPr/>
        </p:nvSpPr>
        <p:spPr>
          <a:xfrm>
            <a:off x="5071494" y="2321337"/>
            <a:ext cx="2049011" cy="307777"/>
          </a:xfrm>
          <a:prstGeom prst="rect">
            <a:avLst/>
          </a:prstGeom>
          <a:noFill/>
        </p:spPr>
        <p:txBody>
          <a:bodyPr wrap="square" rtlCol="0">
            <a:spAutoFit/>
          </a:bodyPr>
          <a:lstStyle/>
          <a:p>
            <a:r>
              <a:rPr lang="en-US" sz="1400" dirty="0">
                <a:solidFill>
                  <a:srgbClr val="92D050"/>
                </a:solidFill>
              </a:rPr>
              <a:t>Brain with lesions</a:t>
            </a:r>
          </a:p>
        </p:txBody>
      </p:sp>
      <p:sp>
        <p:nvSpPr>
          <p:cNvPr id="9" name="TextBox 8">
            <a:extLst>
              <a:ext uri="{FF2B5EF4-FFF2-40B4-BE49-F238E27FC236}">
                <a16:creationId xmlns:a16="http://schemas.microsoft.com/office/drawing/2014/main" id="{E1889626-8A3D-DA04-768F-5C15C09A56B1}"/>
              </a:ext>
            </a:extLst>
          </p:cNvPr>
          <p:cNvSpPr txBox="1"/>
          <p:nvPr/>
        </p:nvSpPr>
        <p:spPr>
          <a:xfrm>
            <a:off x="8505521" y="2316161"/>
            <a:ext cx="2060912" cy="307777"/>
          </a:xfrm>
          <a:prstGeom prst="rect">
            <a:avLst/>
          </a:prstGeom>
          <a:noFill/>
        </p:spPr>
        <p:txBody>
          <a:bodyPr wrap="square" rtlCol="0">
            <a:spAutoFit/>
          </a:bodyPr>
          <a:lstStyle/>
          <a:p>
            <a:r>
              <a:rPr lang="en-US" sz="1400" dirty="0">
                <a:solidFill>
                  <a:srgbClr val="92D050"/>
                </a:solidFill>
              </a:rPr>
              <a:t>Lesions inpainted out</a:t>
            </a:r>
          </a:p>
        </p:txBody>
      </p:sp>
    </p:spTree>
    <p:extLst>
      <p:ext uri="{BB962C8B-B14F-4D97-AF65-F5344CB8AC3E}">
        <p14:creationId xmlns:p14="http://schemas.microsoft.com/office/powerpoint/2010/main" val="4130758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Training a GAN</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extLst>
              <p:ext uri="{D42A27DB-BD31-4B8C-83A1-F6EECF244321}">
                <p14:modId xmlns:p14="http://schemas.microsoft.com/office/powerpoint/2010/main" val="2617001374"/>
              </p:ext>
            </p:extLst>
          </p:nvPr>
        </p:nvGraphicFramePr>
        <p:xfrm>
          <a:off x="1463146" y="0"/>
          <a:ext cx="194389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3">
            <a:extLst>
              <a:ext uri="{FF2B5EF4-FFF2-40B4-BE49-F238E27FC236}">
                <a16:creationId xmlns:a16="http://schemas.microsoft.com/office/drawing/2014/main" id="{34FC1CD7-C5BE-C1D7-F317-100BACA96912}"/>
              </a:ext>
            </a:extLst>
          </p:cNvPr>
          <p:cNvSpPr txBox="1">
            <a:spLocks/>
          </p:cNvSpPr>
          <p:nvPr/>
        </p:nvSpPr>
        <p:spPr>
          <a:xfrm>
            <a:off x="3841985" y="1531345"/>
            <a:ext cx="7159390" cy="4814371"/>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r>
              <a:rPr lang="en-US" sz="1800" dirty="0"/>
              <a:t>The discriminator: a simple stacked convolutional network</a:t>
            </a:r>
          </a:p>
          <a:p>
            <a:pPr marL="342900" indent="-342900">
              <a:buFont typeface="Arial" panose="020B0604020202020204" pitchFamily="34" charset="0"/>
              <a:buChar char="•"/>
            </a:pPr>
            <a:r>
              <a:rPr lang="en-US" sz="1800" dirty="0"/>
              <a:t>Key additions and features:</a:t>
            </a:r>
          </a:p>
          <a:p>
            <a:pPr marL="793750" lvl="1" indent="-342900">
              <a:buFont typeface="Arial" panose="020B0604020202020204" pitchFamily="34" charset="0"/>
              <a:buChar char="•"/>
            </a:pPr>
            <a:r>
              <a:rPr lang="en-US" sz="1600" dirty="0"/>
              <a:t>Added BatchNorm and Bottleneck layers to generator (UNet)</a:t>
            </a:r>
          </a:p>
          <a:p>
            <a:pPr marL="793750" lvl="1" indent="-342900">
              <a:buFont typeface="Arial" panose="020B0604020202020204" pitchFamily="34" charset="0"/>
              <a:buChar char="•"/>
            </a:pPr>
            <a:r>
              <a:rPr lang="en-US" sz="1600" dirty="0"/>
              <a:t>Created a balanced loss containing pixelwise loss and adversarial (discriminator) loss</a:t>
            </a:r>
          </a:p>
          <a:p>
            <a:pPr marL="793750" lvl="1" indent="-342900">
              <a:buFont typeface="Arial" panose="020B0604020202020204" pitchFamily="34" charset="0"/>
              <a:buChar char="•"/>
            </a:pPr>
            <a:r>
              <a:rPr lang="en-US" sz="1600" dirty="0"/>
              <a:t>For the pixelwise loss, implemented compound loss that uses 70% of the loss of the inpainted area and 30% of the loss of the full lesion-free image (to prevent overfitting/smoothness/blurriness and keep image unique)</a:t>
            </a:r>
          </a:p>
          <a:p>
            <a:pPr marL="793750" lvl="1" indent="-342900">
              <a:buFont typeface="Arial" panose="020B0604020202020204" pitchFamily="34" charset="0"/>
              <a:buChar char="•"/>
            </a:pPr>
            <a:r>
              <a:rPr lang="en-US" sz="1600" dirty="0"/>
              <a:t>Used Structural Similarity Index Metric (SSIM) as pixelwise loss</a:t>
            </a:r>
          </a:p>
        </p:txBody>
      </p:sp>
      <p:sp>
        <p:nvSpPr>
          <p:cNvPr id="7" name="Oval 6">
            <a:extLst>
              <a:ext uri="{FF2B5EF4-FFF2-40B4-BE49-F238E27FC236}">
                <a16:creationId xmlns:a16="http://schemas.microsoft.com/office/drawing/2014/main" id="{4F9F1A32-2E70-5F25-0352-C614E842343F}"/>
              </a:ext>
            </a:extLst>
          </p:cNvPr>
          <p:cNvSpPr/>
          <p:nvPr/>
        </p:nvSpPr>
        <p:spPr>
          <a:xfrm>
            <a:off x="1579267" y="1787941"/>
            <a:ext cx="1534817" cy="114045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2</a:t>
            </a:r>
          </a:p>
        </p:txBody>
      </p:sp>
    </p:spTree>
    <p:extLst>
      <p:ext uri="{BB962C8B-B14F-4D97-AF65-F5344CB8AC3E}">
        <p14:creationId xmlns:p14="http://schemas.microsoft.com/office/powerpoint/2010/main" val="118762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0BFD66-2286-2DA5-5094-D1D6E290A8F4}"/>
              </a:ext>
            </a:extLst>
          </p:cNvPr>
          <p:cNvPicPr>
            <a:picLocks noChangeAspect="1"/>
          </p:cNvPicPr>
          <p:nvPr/>
        </p:nvPicPr>
        <p:blipFill rotWithShape="1">
          <a:blip r:embed="rId2"/>
          <a:srcRect l="10735" t="11296" r="29698" b="6969"/>
          <a:stretch/>
        </p:blipFill>
        <p:spPr>
          <a:xfrm>
            <a:off x="1295763" y="4396359"/>
            <a:ext cx="2049011" cy="2449530"/>
          </a:xfrm>
          <a:prstGeom prst="rect">
            <a:avLst/>
          </a:prstGeom>
        </p:spPr>
      </p:pic>
      <p:sp>
        <p:nvSpPr>
          <p:cNvPr id="5" name="TextBox 4">
            <a:extLst>
              <a:ext uri="{FF2B5EF4-FFF2-40B4-BE49-F238E27FC236}">
                <a16:creationId xmlns:a16="http://schemas.microsoft.com/office/drawing/2014/main" id="{E5E25196-263E-EF2D-C1E6-0558EBD3FE65}"/>
              </a:ext>
            </a:extLst>
          </p:cNvPr>
          <p:cNvSpPr txBox="1"/>
          <p:nvPr/>
        </p:nvSpPr>
        <p:spPr>
          <a:xfrm>
            <a:off x="1281171" y="4159988"/>
            <a:ext cx="2078194" cy="276999"/>
          </a:xfrm>
          <a:prstGeom prst="rect">
            <a:avLst/>
          </a:prstGeom>
          <a:noFill/>
        </p:spPr>
        <p:txBody>
          <a:bodyPr wrap="square" rtlCol="0">
            <a:spAutoFit/>
          </a:bodyPr>
          <a:lstStyle/>
          <a:p>
            <a:pPr algn="ctr"/>
            <a:r>
              <a:rPr lang="en-US" sz="1200" dirty="0">
                <a:solidFill>
                  <a:srgbClr val="92D050"/>
                </a:solidFill>
              </a:rPr>
              <a:t>Brain Slice</a:t>
            </a:r>
          </a:p>
        </p:txBody>
      </p:sp>
      <p:sp>
        <p:nvSpPr>
          <p:cNvPr id="6" name="TextBox 5">
            <a:extLst>
              <a:ext uri="{FF2B5EF4-FFF2-40B4-BE49-F238E27FC236}">
                <a16:creationId xmlns:a16="http://schemas.microsoft.com/office/drawing/2014/main" id="{29822DEE-6E7D-5638-FF5E-FC37A398A711}"/>
              </a:ext>
            </a:extLst>
          </p:cNvPr>
          <p:cNvSpPr txBox="1"/>
          <p:nvPr/>
        </p:nvSpPr>
        <p:spPr>
          <a:xfrm>
            <a:off x="1266580" y="1051960"/>
            <a:ext cx="2049011" cy="461665"/>
          </a:xfrm>
          <a:prstGeom prst="rect">
            <a:avLst/>
          </a:prstGeom>
          <a:noFill/>
        </p:spPr>
        <p:txBody>
          <a:bodyPr wrap="square" rtlCol="0">
            <a:spAutoFit/>
          </a:bodyPr>
          <a:lstStyle/>
          <a:p>
            <a:pPr algn="ctr"/>
            <a:r>
              <a:rPr lang="en-US" sz="1200" dirty="0">
                <a:solidFill>
                  <a:srgbClr val="92D050"/>
                </a:solidFill>
              </a:rPr>
              <a:t>Brain Slice with Randomly Masked Healthy Tissue</a:t>
            </a:r>
          </a:p>
        </p:txBody>
      </p:sp>
      <p:pic>
        <p:nvPicPr>
          <p:cNvPr id="8" name="Picture 7" descr="A screenshot of a computer screen&#10;&#10;Description automatically generated">
            <a:extLst>
              <a:ext uri="{FF2B5EF4-FFF2-40B4-BE49-F238E27FC236}">
                <a16:creationId xmlns:a16="http://schemas.microsoft.com/office/drawing/2014/main" id="{C7624876-1EE7-52D7-9788-B69DDB15DE22}"/>
              </a:ext>
            </a:extLst>
          </p:cNvPr>
          <p:cNvPicPr>
            <a:picLocks noChangeAspect="1"/>
          </p:cNvPicPr>
          <p:nvPr/>
        </p:nvPicPr>
        <p:blipFill rotWithShape="1">
          <a:blip r:embed="rId3"/>
          <a:srcRect l="10621" t="11927" r="29245" b="6722"/>
          <a:stretch/>
        </p:blipFill>
        <p:spPr>
          <a:xfrm>
            <a:off x="1251989" y="1500559"/>
            <a:ext cx="2078194" cy="2449530"/>
          </a:xfrm>
          <a:prstGeom prst="rect">
            <a:avLst/>
          </a:prstGeom>
        </p:spPr>
      </p:pic>
      <p:sp>
        <p:nvSpPr>
          <p:cNvPr id="11" name="Right Arrow 10">
            <a:extLst>
              <a:ext uri="{FF2B5EF4-FFF2-40B4-BE49-F238E27FC236}">
                <a16:creationId xmlns:a16="http://schemas.microsoft.com/office/drawing/2014/main" id="{C30CDE9A-7C46-DBF6-61BF-BBE6A1A8D095}"/>
              </a:ext>
            </a:extLst>
          </p:cNvPr>
          <p:cNvSpPr/>
          <p:nvPr/>
        </p:nvSpPr>
        <p:spPr>
          <a:xfrm>
            <a:off x="3330183" y="2461641"/>
            <a:ext cx="102410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6E806EE-75B4-33DE-A090-F49F19835D00}"/>
              </a:ext>
            </a:extLst>
          </p:cNvPr>
          <p:cNvSpPr/>
          <p:nvPr/>
        </p:nvSpPr>
        <p:spPr>
          <a:xfrm>
            <a:off x="4354286" y="2191924"/>
            <a:ext cx="1338943"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Generator</a:t>
            </a:r>
          </a:p>
        </p:txBody>
      </p:sp>
      <p:sp>
        <p:nvSpPr>
          <p:cNvPr id="13" name="Right Arrow 12">
            <a:extLst>
              <a:ext uri="{FF2B5EF4-FFF2-40B4-BE49-F238E27FC236}">
                <a16:creationId xmlns:a16="http://schemas.microsoft.com/office/drawing/2014/main" id="{5532432B-80F4-46EF-637F-C88D4B6EA9C6}"/>
              </a:ext>
            </a:extLst>
          </p:cNvPr>
          <p:cNvSpPr/>
          <p:nvPr/>
        </p:nvSpPr>
        <p:spPr>
          <a:xfrm>
            <a:off x="5693229" y="2461641"/>
            <a:ext cx="1024103" cy="4354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 screen&#10;&#10;Description automatically generated">
            <a:extLst>
              <a:ext uri="{FF2B5EF4-FFF2-40B4-BE49-F238E27FC236}">
                <a16:creationId xmlns:a16="http://schemas.microsoft.com/office/drawing/2014/main" id="{89BBC958-78FA-1718-63AA-C43DE9730FD5}"/>
              </a:ext>
            </a:extLst>
          </p:cNvPr>
          <p:cNvPicPr>
            <a:picLocks noChangeAspect="1"/>
          </p:cNvPicPr>
          <p:nvPr/>
        </p:nvPicPr>
        <p:blipFill rotWithShape="1">
          <a:blip r:embed="rId4"/>
          <a:srcRect l="10715" t="11927" r="29931" b="7132"/>
          <a:stretch/>
        </p:blipFill>
        <p:spPr>
          <a:xfrm>
            <a:off x="6785655" y="1500560"/>
            <a:ext cx="2076164" cy="2466762"/>
          </a:xfrm>
          <a:prstGeom prst="rect">
            <a:avLst/>
          </a:prstGeom>
        </p:spPr>
      </p:pic>
      <p:sp>
        <p:nvSpPr>
          <p:cNvPr id="16" name="Title 1">
            <a:extLst>
              <a:ext uri="{FF2B5EF4-FFF2-40B4-BE49-F238E27FC236}">
                <a16:creationId xmlns:a16="http://schemas.microsoft.com/office/drawing/2014/main" id="{24088F98-7084-C311-7A8F-73FCE56A32A3}"/>
              </a:ext>
            </a:extLst>
          </p:cNvPr>
          <p:cNvSpPr txBox="1">
            <a:spLocks/>
          </p:cNvSpPr>
          <p:nvPr/>
        </p:nvSpPr>
        <p:spPr>
          <a:xfrm>
            <a:off x="2609873" y="525240"/>
            <a:ext cx="7956560" cy="1424746"/>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r>
              <a:rPr lang="en-US" dirty="0"/>
              <a:t>Full Model Training Overview</a:t>
            </a:r>
          </a:p>
        </p:txBody>
      </p:sp>
      <p:sp>
        <p:nvSpPr>
          <p:cNvPr id="20" name="Right Arrow 19">
            <a:extLst>
              <a:ext uri="{FF2B5EF4-FFF2-40B4-BE49-F238E27FC236}">
                <a16:creationId xmlns:a16="http://schemas.microsoft.com/office/drawing/2014/main" id="{4F3EC697-9DE0-F8BF-C6F8-F29C68FA647D}"/>
              </a:ext>
            </a:extLst>
          </p:cNvPr>
          <p:cNvSpPr/>
          <p:nvPr/>
        </p:nvSpPr>
        <p:spPr>
          <a:xfrm>
            <a:off x="3327089" y="5740867"/>
            <a:ext cx="3827171" cy="435428"/>
          </a:xfrm>
          <a:prstGeom prst="rightArrow">
            <a:avLst>
              <a:gd name="adj1" fmla="val 50000"/>
              <a:gd name="adj2" fmla="val 8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Real</a:t>
            </a:r>
          </a:p>
        </p:txBody>
      </p:sp>
      <p:sp>
        <p:nvSpPr>
          <p:cNvPr id="21" name="Right Arrow 20">
            <a:extLst>
              <a:ext uri="{FF2B5EF4-FFF2-40B4-BE49-F238E27FC236}">
                <a16:creationId xmlns:a16="http://schemas.microsoft.com/office/drawing/2014/main" id="{EBEC3604-C058-0FDE-2364-ED915F088623}"/>
              </a:ext>
            </a:extLst>
          </p:cNvPr>
          <p:cNvSpPr/>
          <p:nvPr/>
        </p:nvSpPr>
        <p:spPr>
          <a:xfrm rot="5400000">
            <a:off x="7240638" y="4315477"/>
            <a:ext cx="1166197" cy="435428"/>
          </a:xfrm>
          <a:prstGeom prst="rightArrow">
            <a:avLst>
              <a:gd name="adj1" fmla="val 50000"/>
              <a:gd name="adj2" fmla="val 7000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Fake</a:t>
            </a:r>
          </a:p>
        </p:txBody>
      </p:sp>
      <p:sp>
        <p:nvSpPr>
          <p:cNvPr id="22" name="Rounded Rectangle 21">
            <a:extLst>
              <a:ext uri="{FF2B5EF4-FFF2-40B4-BE49-F238E27FC236}">
                <a16:creationId xmlns:a16="http://schemas.microsoft.com/office/drawing/2014/main" id="{DCC74EF3-A2DA-46C6-0830-ABFFC8FFAEC6}"/>
              </a:ext>
            </a:extLst>
          </p:cNvPr>
          <p:cNvSpPr/>
          <p:nvPr/>
        </p:nvSpPr>
        <p:spPr>
          <a:xfrm>
            <a:off x="7154264" y="5116290"/>
            <a:ext cx="1338943" cy="1066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Discriminator</a:t>
            </a:r>
          </a:p>
        </p:txBody>
      </p:sp>
      <p:sp>
        <p:nvSpPr>
          <p:cNvPr id="23" name="TextBox 22">
            <a:extLst>
              <a:ext uri="{FF2B5EF4-FFF2-40B4-BE49-F238E27FC236}">
                <a16:creationId xmlns:a16="http://schemas.microsoft.com/office/drawing/2014/main" id="{CBDA810C-F1F0-86B0-AD33-9ECF42618749}"/>
              </a:ext>
            </a:extLst>
          </p:cNvPr>
          <p:cNvSpPr txBox="1"/>
          <p:nvPr/>
        </p:nvSpPr>
        <p:spPr>
          <a:xfrm>
            <a:off x="6799229" y="1084478"/>
            <a:ext cx="2049011" cy="461665"/>
          </a:xfrm>
          <a:prstGeom prst="rect">
            <a:avLst/>
          </a:prstGeom>
          <a:noFill/>
        </p:spPr>
        <p:txBody>
          <a:bodyPr wrap="square" rtlCol="0">
            <a:spAutoFit/>
          </a:bodyPr>
          <a:lstStyle/>
          <a:p>
            <a:pPr algn="ctr"/>
            <a:r>
              <a:rPr lang="en-US" sz="1200" dirty="0">
                <a:solidFill>
                  <a:srgbClr val="92D050"/>
                </a:solidFill>
              </a:rPr>
              <a:t>Brain Slice with Inpainted Patches</a:t>
            </a:r>
          </a:p>
        </p:txBody>
      </p:sp>
      <p:sp>
        <p:nvSpPr>
          <p:cNvPr id="24" name="Bent-Up Arrow 23">
            <a:extLst>
              <a:ext uri="{FF2B5EF4-FFF2-40B4-BE49-F238E27FC236}">
                <a16:creationId xmlns:a16="http://schemas.microsoft.com/office/drawing/2014/main" id="{F8CA1FD5-031C-38DB-F0B5-0C2ED81A16B9}"/>
              </a:ext>
            </a:extLst>
          </p:cNvPr>
          <p:cNvSpPr/>
          <p:nvPr/>
        </p:nvSpPr>
        <p:spPr>
          <a:xfrm rot="10800000" flipV="1">
            <a:off x="4778828" y="3253867"/>
            <a:ext cx="2375433" cy="2284688"/>
          </a:xfrm>
          <a:prstGeom prst="bentUpArrow">
            <a:avLst>
              <a:gd name="adj1" fmla="val 9753"/>
              <a:gd name="adj2" fmla="val 10199"/>
              <a:gd name="adj3" fmla="val 1267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Optimizes generator</a:t>
            </a:r>
          </a:p>
        </p:txBody>
      </p:sp>
    </p:spTree>
    <p:extLst>
      <p:ext uri="{BB962C8B-B14F-4D97-AF65-F5344CB8AC3E}">
        <p14:creationId xmlns:p14="http://schemas.microsoft.com/office/powerpoint/2010/main" val="252884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0" grpId="0" animBg="1"/>
      <p:bldP spid="21" grpId="0" animBg="1"/>
      <p:bldP spid="22" grpId="0" animBg="1"/>
      <p:bldP spid="23"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Inference</a:t>
            </a:r>
          </a:p>
        </p:txBody>
      </p:sp>
      <p:graphicFrame>
        <p:nvGraphicFramePr>
          <p:cNvPr id="5" name="Text Placeholder 2">
            <a:extLst>
              <a:ext uri="{FF2B5EF4-FFF2-40B4-BE49-F238E27FC236}">
                <a16:creationId xmlns:a16="http://schemas.microsoft.com/office/drawing/2014/main" id="{2A326BD9-A035-9540-2046-B3B0D617B14A}"/>
              </a:ext>
            </a:extLst>
          </p:cNvPr>
          <p:cNvGraphicFramePr/>
          <p:nvPr>
            <p:extLst>
              <p:ext uri="{D42A27DB-BD31-4B8C-83A1-F6EECF244321}">
                <p14:modId xmlns:p14="http://schemas.microsoft.com/office/powerpoint/2010/main" val="2141410586"/>
              </p:ext>
            </p:extLst>
          </p:nvPr>
        </p:nvGraphicFramePr>
        <p:xfrm>
          <a:off x="1463146" y="0"/>
          <a:ext cx="1943897"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3">
            <a:extLst>
              <a:ext uri="{FF2B5EF4-FFF2-40B4-BE49-F238E27FC236}">
                <a16:creationId xmlns:a16="http://schemas.microsoft.com/office/drawing/2014/main" id="{34FC1CD7-C5BE-C1D7-F317-100BACA96912}"/>
              </a:ext>
            </a:extLst>
          </p:cNvPr>
          <p:cNvSpPr txBox="1">
            <a:spLocks/>
          </p:cNvSpPr>
          <p:nvPr/>
        </p:nvSpPr>
        <p:spPr>
          <a:xfrm>
            <a:off x="3841985" y="1531345"/>
            <a:ext cx="7159390" cy="4814371"/>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342900" indent="-342900">
              <a:buFont typeface="Arial" panose="020B0604020202020204" pitchFamily="34" charset="0"/>
              <a:buChar char="•"/>
            </a:pPr>
            <a:r>
              <a:rPr lang="en-US" dirty="0"/>
              <a:t>Fed test image slices with lesions masked out into trained generator.</a:t>
            </a:r>
          </a:p>
          <a:p>
            <a:pPr marL="342900" indent="-342900">
              <a:buFont typeface="Arial" panose="020B0604020202020204" pitchFamily="34" charset="0"/>
              <a:buChar char="•"/>
            </a:pPr>
            <a:r>
              <a:rPr lang="en-US" dirty="0"/>
              <a:t>Implemented Fréchet Inception Distance (FID) as quantitative measure of results.</a:t>
            </a:r>
          </a:p>
          <a:p>
            <a:pPr marL="342900" indent="-342900">
              <a:buFont typeface="Arial" panose="020B0604020202020204" pitchFamily="34" charset="0"/>
              <a:buChar char="•"/>
            </a:pPr>
            <a:r>
              <a:rPr lang="en-US" dirty="0"/>
              <a:t>Created multiple models with different hyperparameters ie L1loss, mask dilation iterations, mse loss, learning rate…</a:t>
            </a:r>
          </a:p>
          <a:p>
            <a:pPr marL="342900" indent="-342900">
              <a:buFont typeface="Arial" panose="020B0604020202020204" pitchFamily="34" charset="0"/>
              <a:buChar char="•"/>
            </a:pPr>
            <a:r>
              <a:rPr lang="en-US" dirty="0"/>
              <a:t>Saved inpainted results for patients with significant change in lesion weight over several timepoints (+-20%).</a:t>
            </a:r>
          </a:p>
          <a:p>
            <a:pPr marL="342900" indent="-342900">
              <a:buFont typeface="Arial" panose="020B0604020202020204" pitchFamily="34" charset="0"/>
              <a:buChar char="•"/>
            </a:pPr>
            <a:r>
              <a:rPr lang="en-US" dirty="0"/>
              <a:t>To 3D: analyze a patient slice by slice, if there are lesions, replace slice with generated slice, if not, leave slice as is. </a:t>
            </a:r>
          </a:p>
          <a:p>
            <a:pPr marL="342900" indent="-342900">
              <a:buFont typeface="Arial" panose="020B0604020202020204" pitchFamily="34" charset="0"/>
              <a:buChar char="•"/>
            </a:pPr>
            <a:endParaRPr lang="en-US" dirty="0"/>
          </a:p>
        </p:txBody>
      </p:sp>
      <p:sp>
        <p:nvSpPr>
          <p:cNvPr id="7" name="Oval 6">
            <a:extLst>
              <a:ext uri="{FF2B5EF4-FFF2-40B4-BE49-F238E27FC236}">
                <a16:creationId xmlns:a16="http://schemas.microsoft.com/office/drawing/2014/main" id="{4F9F1A32-2E70-5F25-0352-C614E842343F}"/>
              </a:ext>
            </a:extLst>
          </p:cNvPr>
          <p:cNvSpPr/>
          <p:nvPr/>
        </p:nvSpPr>
        <p:spPr>
          <a:xfrm>
            <a:off x="1579267" y="1787941"/>
            <a:ext cx="1534817" cy="1140454"/>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t>3</a:t>
            </a:r>
          </a:p>
        </p:txBody>
      </p:sp>
    </p:spTree>
    <p:extLst>
      <p:ext uri="{BB962C8B-B14F-4D97-AF65-F5344CB8AC3E}">
        <p14:creationId xmlns:p14="http://schemas.microsoft.com/office/powerpoint/2010/main" val="614139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screenshot of a brain scan&#10;&#10;Description automatically generated">
            <a:extLst>
              <a:ext uri="{FF2B5EF4-FFF2-40B4-BE49-F238E27FC236}">
                <a16:creationId xmlns:a16="http://schemas.microsoft.com/office/drawing/2014/main" id="{1CDE0C1C-A0A7-DA14-C930-4BCCED38AC9F}"/>
              </a:ext>
            </a:extLst>
          </p:cNvPr>
          <p:cNvPicPr>
            <a:picLocks noChangeAspect="1"/>
          </p:cNvPicPr>
          <p:nvPr/>
        </p:nvPicPr>
        <p:blipFill rotWithShape="1">
          <a:blip r:embed="rId3"/>
          <a:srcRect l="17236" t="12727" r="28808" b="11687"/>
          <a:stretch/>
        </p:blipFill>
        <p:spPr>
          <a:xfrm>
            <a:off x="7546600" y="3949723"/>
            <a:ext cx="2439695" cy="2890409"/>
          </a:xfrm>
          <a:prstGeom prst="rect">
            <a:avLst/>
          </a:prstGeom>
        </p:spPr>
      </p:pic>
      <p:pic>
        <p:nvPicPr>
          <p:cNvPr id="38" name="Picture 37" descr="A screenshot of a brain scan&#10;&#10;Description automatically generated">
            <a:extLst>
              <a:ext uri="{FF2B5EF4-FFF2-40B4-BE49-F238E27FC236}">
                <a16:creationId xmlns:a16="http://schemas.microsoft.com/office/drawing/2014/main" id="{638AD895-3848-FD95-5D5A-C911E56ACD52}"/>
              </a:ext>
            </a:extLst>
          </p:cNvPr>
          <p:cNvPicPr>
            <a:picLocks noChangeAspect="1"/>
          </p:cNvPicPr>
          <p:nvPr/>
        </p:nvPicPr>
        <p:blipFill rotWithShape="1">
          <a:blip r:embed="rId4"/>
          <a:srcRect l="16965" t="13038" r="29079" b="11687"/>
          <a:stretch/>
        </p:blipFill>
        <p:spPr>
          <a:xfrm>
            <a:off x="7552987" y="1028446"/>
            <a:ext cx="2421733" cy="2857345"/>
          </a:xfrm>
          <a:prstGeom prst="rect">
            <a:avLst/>
          </a:prstGeom>
        </p:spPr>
      </p:pic>
      <p:pic>
        <p:nvPicPr>
          <p:cNvPr id="35" name="Picture 34" descr="A screenshot of a computer&#10;&#10;Description automatically generated">
            <a:extLst>
              <a:ext uri="{FF2B5EF4-FFF2-40B4-BE49-F238E27FC236}">
                <a16:creationId xmlns:a16="http://schemas.microsoft.com/office/drawing/2014/main" id="{0342E491-C2C6-2660-211C-E0C9A60F4BAF}"/>
              </a:ext>
            </a:extLst>
          </p:cNvPr>
          <p:cNvPicPr>
            <a:picLocks noChangeAspect="1"/>
          </p:cNvPicPr>
          <p:nvPr/>
        </p:nvPicPr>
        <p:blipFill rotWithShape="1">
          <a:blip r:embed="rId5"/>
          <a:srcRect l="14937" t="14467" r="30162" b="14964"/>
          <a:stretch/>
        </p:blipFill>
        <p:spPr>
          <a:xfrm>
            <a:off x="4906444" y="4018613"/>
            <a:ext cx="2560318" cy="2867232"/>
          </a:xfrm>
          <a:prstGeom prst="rect">
            <a:avLst/>
          </a:prstGeom>
        </p:spPr>
      </p:pic>
      <p:pic>
        <p:nvPicPr>
          <p:cNvPr id="36" name="Picture 35">
            <a:extLst>
              <a:ext uri="{FF2B5EF4-FFF2-40B4-BE49-F238E27FC236}">
                <a16:creationId xmlns:a16="http://schemas.microsoft.com/office/drawing/2014/main" id="{78BA9B18-D470-B255-1006-A5CD7767A1EC}"/>
              </a:ext>
            </a:extLst>
          </p:cNvPr>
          <p:cNvPicPr>
            <a:picLocks noChangeAspect="1"/>
          </p:cNvPicPr>
          <p:nvPr/>
        </p:nvPicPr>
        <p:blipFill rotWithShape="1">
          <a:blip r:embed="rId6"/>
          <a:srcRect l="14936" t="14467" r="30432" b="13194"/>
          <a:stretch/>
        </p:blipFill>
        <p:spPr>
          <a:xfrm>
            <a:off x="4919056" y="1028446"/>
            <a:ext cx="2547706" cy="2939145"/>
          </a:xfrm>
          <a:prstGeom prst="rect">
            <a:avLst/>
          </a:prstGeom>
        </p:spPr>
      </p:pic>
      <p:pic>
        <p:nvPicPr>
          <p:cNvPr id="31" name="Picture 30" descr="A screenshot of a computer screen&#10;&#10;Description automatically generated">
            <a:extLst>
              <a:ext uri="{FF2B5EF4-FFF2-40B4-BE49-F238E27FC236}">
                <a16:creationId xmlns:a16="http://schemas.microsoft.com/office/drawing/2014/main" id="{9819D09D-7766-A114-8D17-EE969DCCADB2}"/>
              </a:ext>
            </a:extLst>
          </p:cNvPr>
          <p:cNvPicPr>
            <a:picLocks noChangeAspect="1"/>
          </p:cNvPicPr>
          <p:nvPr/>
        </p:nvPicPr>
        <p:blipFill rotWithShape="1">
          <a:blip r:embed="rId7"/>
          <a:srcRect l="10580" t="12699" r="30736" b="6484"/>
          <a:stretch/>
        </p:blipFill>
        <p:spPr>
          <a:xfrm>
            <a:off x="2448813" y="4002107"/>
            <a:ext cx="2389598" cy="2867231"/>
          </a:xfrm>
          <a:prstGeom prst="rect">
            <a:avLst/>
          </a:prstGeom>
        </p:spPr>
      </p:pic>
      <p:pic>
        <p:nvPicPr>
          <p:cNvPr id="32" name="Picture 31" descr="A screenshot of a computer screen&#10;&#10;Description automatically generated">
            <a:extLst>
              <a:ext uri="{FF2B5EF4-FFF2-40B4-BE49-F238E27FC236}">
                <a16:creationId xmlns:a16="http://schemas.microsoft.com/office/drawing/2014/main" id="{456BB45B-B3DE-0D20-41B9-1273A8E94439}"/>
              </a:ext>
            </a:extLst>
          </p:cNvPr>
          <p:cNvPicPr>
            <a:picLocks noChangeAspect="1"/>
          </p:cNvPicPr>
          <p:nvPr/>
        </p:nvPicPr>
        <p:blipFill rotWithShape="1">
          <a:blip r:embed="rId8"/>
          <a:srcRect l="11280" t="12056" r="31016" b="6483"/>
          <a:stretch/>
        </p:blipFill>
        <p:spPr>
          <a:xfrm>
            <a:off x="2448813" y="1028446"/>
            <a:ext cx="2389598" cy="2939145"/>
          </a:xfrm>
          <a:prstGeom prst="rect">
            <a:avLst/>
          </a:prstGeom>
        </p:spPr>
      </p:pic>
      <p:sp>
        <p:nvSpPr>
          <p:cNvPr id="2" name="Title 1">
            <a:extLst>
              <a:ext uri="{FF2B5EF4-FFF2-40B4-BE49-F238E27FC236}">
                <a16:creationId xmlns:a16="http://schemas.microsoft.com/office/drawing/2014/main" id="{688E7455-AFCD-7847-3803-988F1247D591}"/>
              </a:ext>
            </a:extLst>
          </p:cNvPr>
          <p:cNvSpPr>
            <a:spLocks noGrp="1"/>
          </p:cNvSpPr>
          <p:nvPr>
            <p:ph type="title"/>
          </p:nvPr>
        </p:nvSpPr>
        <p:spPr>
          <a:xfrm>
            <a:off x="2609873" y="525240"/>
            <a:ext cx="7956560" cy="1424746"/>
          </a:xfrm>
        </p:spPr>
        <p:txBody>
          <a:bodyPr/>
          <a:lstStyle/>
          <a:p>
            <a:r>
              <a:rPr lang="en-US" dirty="0"/>
              <a:t>GAN Results</a:t>
            </a:r>
          </a:p>
        </p:txBody>
      </p:sp>
      <p:sp>
        <p:nvSpPr>
          <p:cNvPr id="14" name="TextBox 13">
            <a:extLst>
              <a:ext uri="{FF2B5EF4-FFF2-40B4-BE49-F238E27FC236}">
                <a16:creationId xmlns:a16="http://schemas.microsoft.com/office/drawing/2014/main" id="{254DC918-6B96-9FA1-2E4B-41E455345D32}"/>
              </a:ext>
            </a:extLst>
          </p:cNvPr>
          <p:cNvSpPr txBox="1"/>
          <p:nvPr/>
        </p:nvSpPr>
        <p:spPr>
          <a:xfrm rot="5400000">
            <a:off x="731691" y="2264617"/>
            <a:ext cx="2232139" cy="369332"/>
          </a:xfrm>
          <a:prstGeom prst="rect">
            <a:avLst/>
          </a:prstGeom>
          <a:noFill/>
        </p:spPr>
        <p:txBody>
          <a:bodyPr wrap="square" rtlCol="0">
            <a:spAutoFit/>
          </a:bodyPr>
          <a:lstStyle/>
          <a:p>
            <a:r>
              <a:rPr lang="en-US" dirty="0"/>
              <a:t>Slice with Lesions</a:t>
            </a:r>
          </a:p>
        </p:txBody>
      </p:sp>
      <p:sp>
        <p:nvSpPr>
          <p:cNvPr id="15" name="TextBox 14">
            <a:extLst>
              <a:ext uri="{FF2B5EF4-FFF2-40B4-BE49-F238E27FC236}">
                <a16:creationId xmlns:a16="http://schemas.microsoft.com/office/drawing/2014/main" id="{159BAD40-E41C-BB73-2596-2224C81A8732}"/>
              </a:ext>
            </a:extLst>
          </p:cNvPr>
          <p:cNvSpPr txBox="1"/>
          <p:nvPr/>
        </p:nvSpPr>
        <p:spPr>
          <a:xfrm rot="5400000">
            <a:off x="629263" y="5203761"/>
            <a:ext cx="2436994" cy="369332"/>
          </a:xfrm>
          <a:prstGeom prst="rect">
            <a:avLst/>
          </a:prstGeom>
          <a:noFill/>
        </p:spPr>
        <p:txBody>
          <a:bodyPr wrap="square" rtlCol="0">
            <a:spAutoFit/>
          </a:bodyPr>
          <a:lstStyle/>
          <a:p>
            <a:r>
              <a:rPr lang="en-US" dirty="0"/>
              <a:t>Slice without Lesions</a:t>
            </a:r>
          </a:p>
        </p:txBody>
      </p:sp>
      <p:pic>
        <p:nvPicPr>
          <p:cNvPr id="13" name="Picture 12" descr="A screenshot of a computer screen&#10;&#10;Description automatically generated">
            <a:extLst>
              <a:ext uri="{FF2B5EF4-FFF2-40B4-BE49-F238E27FC236}">
                <a16:creationId xmlns:a16="http://schemas.microsoft.com/office/drawing/2014/main" id="{CD5A8EE7-9C5C-CEDD-2C5D-BF1209E090FF}"/>
              </a:ext>
            </a:extLst>
          </p:cNvPr>
          <p:cNvPicPr>
            <a:picLocks noChangeAspect="1"/>
          </p:cNvPicPr>
          <p:nvPr/>
        </p:nvPicPr>
        <p:blipFill rotWithShape="1">
          <a:blip r:embed="rId7"/>
          <a:srcRect l="10580" t="12699" r="30736" b="6484"/>
          <a:stretch/>
        </p:blipFill>
        <p:spPr>
          <a:xfrm>
            <a:off x="2448583" y="3990769"/>
            <a:ext cx="2389598" cy="2867231"/>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ADA34D39-6EB5-9389-8539-C96CC0A91E9D}"/>
              </a:ext>
            </a:extLst>
          </p:cNvPr>
          <p:cNvPicPr>
            <a:picLocks noChangeAspect="1"/>
          </p:cNvPicPr>
          <p:nvPr/>
        </p:nvPicPr>
        <p:blipFill rotWithShape="1">
          <a:blip r:embed="rId8"/>
          <a:srcRect l="11280" t="12056" r="31016" b="6483"/>
          <a:stretch/>
        </p:blipFill>
        <p:spPr>
          <a:xfrm>
            <a:off x="2448583" y="1028446"/>
            <a:ext cx="2389598" cy="293914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3289D5AE-2543-4935-C21F-E194BE9FE705}"/>
              </a:ext>
            </a:extLst>
          </p:cNvPr>
          <p:cNvPicPr>
            <a:picLocks noChangeAspect="1"/>
          </p:cNvPicPr>
          <p:nvPr/>
        </p:nvPicPr>
        <p:blipFill rotWithShape="1">
          <a:blip r:embed="rId5"/>
          <a:srcRect l="14937" t="14467" r="30162" b="14964"/>
          <a:stretch/>
        </p:blipFill>
        <p:spPr>
          <a:xfrm>
            <a:off x="4906444" y="4018613"/>
            <a:ext cx="2560318" cy="2867232"/>
          </a:xfrm>
          <a:prstGeom prst="rect">
            <a:avLst/>
          </a:prstGeom>
        </p:spPr>
      </p:pic>
      <p:pic>
        <p:nvPicPr>
          <p:cNvPr id="19" name="Picture 18">
            <a:extLst>
              <a:ext uri="{FF2B5EF4-FFF2-40B4-BE49-F238E27FC236}">
                <a16:creationId xmlns:a16="http://schemas.microsoft.com/office/drawing/2014/main" id="{EEE7F56B-0C09-68C8-A5CE-936641C6CCB0}"/>
              </a:ext>
            </a:extLst>
          </p:cNvPr>
          <p:cNvPicPr>
            <a:picLocks noChangeAspect="1"/>
          </p:cNvPicPr>
          <p:nvPr/>
        </p:nvPicPr>
        <p:blipFill rotWithShape="1">
          <a:blip r:embed="rId6"/>
          <a:srcRect l="14936" t="14467" r="30432" b="13194"/>
          <a:stretch/>
        </p:blipFill>
        <p:spPr>
          <a:xfrm>
            <a:off x="4919056" y="1028446"/>
            <a:ext cx="2547706" cy="2939145"/>
          </a:xfrm>
          <a:prstGeom prst="rect">
            <a:avLst/>
          </a:prstGeom>
        </p:spPr>
      </p:pic>
      <p:pic>
        <p:nvPicPr>
          <p:cNvPr id="25" name="Picture 24" descr="A screenshot of a brain scan&#10;&#10;Description automatically generated">
            <a:extLst>
              <a:ext uri="{FF2B5EF4-FFF2-40B4-BE49-F238E27FC236}">
                <a16:creationId xmlns:a16="http://schemas.microsoft.com/office/drawing/2014/main" id="{B638D360-46D2-5254-221D-66E12E00E9E9}"/>
              </a:ext>
            </a:extLst>
          </p:cNvPr>
          <p:cNvPicPr>
            <a:picLocks noChangeAspect="1"/>
          </p:cNvPicPr>
          <p:nvPr/>
        </p:nvPicPr>
        <p:blipFill rotWithShape="1">
          <a:blip r:embed="rId3"/>
          <a:srcRect l="17236" t="12727" r="28808" b="11687"/>
          <a:stretch/>
        </p:blipFill>
        <p:spPr>
          <a:xfrm>
            <a:off x="7546600" y="3979166"/>
            <a:ext cx="2439695" cy="2890409"/>
          </a:xfrm>
          <a:prstGeom prst="rect">
            <a:avLst/>
          </a:prstGeom>
        </p:spPr>
      </p:pic>
      <p:pic>
        <p:nvPicPr>
          <p:cNvPr id="23" name="Picture 22" descr="A screenshot of a brain scan&#10;&#10;Description automatically generated">
            <a:extLst>
              <a:ext uri="{FF2B5EF4-FFF2-40B4-BE49-F238E27FC236}">
                <a16:creationId xmlns:a16="http://schemas.microsoft.com/office/drawing/2014/main" id="{13F8D792-3202-B6FF-4365-EA14BA27ABD9}"/>
              </a:ext>
            </a:extLst>
          </p:cNvPr>
          <p:cNvPicPr>
            <a:picLocks noChangeAspect="1"/>
          </p:cNvPicPr>
          <p:nvPr/>
        </p:nvPicPr>
        <p:blipFill rotWithShape="1">
          <a:blip r:embed="rId4"/>
          <a:srcRect l="16965" t="13038" r="29079" b="11687"/>
          <a:stretch/>
        </p:blipFill>
        <p:spPr>
          <a:xfrm>
            <a:off x="7552987" y="1057889"/>
            <a:ext cx="2421733" cy="2857345"/>
          </a:xfrm>
          <a:prstGeom prst="rect">
            <a:avLst/>
          </a:prstGeom>
        </p:spPr>
      </p:pic>
    </p:spTree>
    <p:extLst>
      <p:ext uri="{BB962C8B-B14F-4D97-AF65-F5344CB8AC3E}">
        <p14:creationId xmlns:p14="http://schemas.microsoft.com/office/powerpoint/2010/main" val="410812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50000" fill="hold" nodeType="clickEffect">
                                  <p:stCondLst>
                                    <p:cond delay="0"/>
                                  </p:stCondLst>
                                  <p:childTnLst>
                                    <p:animMotion origin="layout" path="M -0.01263 0.5125 L 0.20117 0.15579 " pathEditMode="relative" rAng="0" ptsTypes="AA">
                                      <p:cBhvr>
                                        <p:cTn id="6" dur="1000" fill="hold"/>
                                        <p:tgtEl>
                                          <p:spTgt spid="11"/>
                                        </p:tgtEl>
                                        <p:attrNameLst>
                                          <p:attrName>ppt_x</p:attrName>
                                          <p:attrName>ppt_y</p:attrName>
                                        </p:attrNameLst>
                                      </p:cBhvr>
                                      <p:rCtr x="10690" y="-17847"/>
                                    </p:animMotion>
                                  </p:childTnLst>
                                </p:cTn>
                              </p:par>
                              <p:par>
                                <p:cTn id="7" presetID="0" presetClass="path" presetSubtype="0" repeatCount="0" decel="50000" fill="hold" nodeType="withEffect">
                                  <p:stCondLst>
                                    <p:cond delay="0"/>
                                  </p:stCondLst>
                                  <p:childTnLst>
                                    <p:animMotion origin="layout" path="M -0.03164 -0.50324 L 0.20117 -0.26759 " pathEditMode="relative" rAng="0" ptsTypes="AA">
                                      <p:cBhvr>
                                        <p:cTn id="8" dur="1000" fill="hold"/>
                                        <p:tgtEl>
                                          <p:spTgt spid="13"/>
                                        </p:tgtEl>
                                        <p:attrNameLst>
                                          <p:attrName>ppt_x</p:attrName>
                                          <p:attrName>ppt_y</p:attrName>
                                        </p:attrNameLst>
                                      </p:cBhvr>
                                      <p:rCtr x="11641" y="11782"/>
                                    </p:animMotion>
                                  </p:childTnLst>
                                </p:cTn>
                              </p:par>
                              <p:par>
                                <p:cTn id="9" presetID="6" presetClass="emph" presetSubtype="0" fill="hold" nodeType="withEffect">
                                  <p:stCondLst>
                                    <p:cond delay="0"/>
                                  </p:stCondLst>
                                  <p:childTnLst>
                                    <p:animScale>
                                      <p:cBhvr>
                                        <p:cTn id="10" dur="1000" fill="hold"/>
                                        <p:tgtEl>
                                          <p:spTgt spid="11"/>
                                        </p:tgtEl>
                                      </p:cBhvr>
                                      <p:by x="250000" y="250000"/>
                                    </p:animScale>
                                  </p:childTnLst>
                                </p:cTn>
                              </p:par>
                              <p:par>
                                <p:cTn id="11" presetID="6" presetClass="emph" presetSubtype="0" fill="hold" nodeType="withEffect">
                                  <p:stCondLst>
                                    <p:cond delay="0"/>
                                  </p:stCondLst>
                                  <p:childTnLst>
                                    <p:animScale>
                                      <p:cBhvr>
                                        <p:cTn id="12" dur="1000" fill="hold"/>
                                        <p:tgtEl>
                                          <p:spTgt spid="13"/>
                                        </p:tgtEl>
                                      </p:cBhvr>
                                      <p:by x="250000" y="25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subTnLst>
                                    <p:set>
                                      <p:cBhvr override="childStyle">
                                        <p:cTn dur="1" fill="hold" display="0" masterRel="sameClick" afterEffect="1">
                                          <p:stCondLst>
                                            <p:cond evt="end" delay="0">
                                              <p:tn val="15"/>
                                            </p:cond>
                                          </p:stCondLst>
                                        </p:cTn>
                                        <p:tgtEl>
                                          <p:spTgt spid="11"/>
                                        </p:tgtEl>
                                        <p:attrNameLst>
                                          <p:attrName>style.visibility</p:attrName>
                                        </p:attrNameLst>
                                      </p:cBhvr>
                                      <p:to>
                                        <p:strVal val="hidden"/>
                                      </p:to>
                                    </p:set>
                                  </p:sub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xit" presetSubtype="32" fill="hold" nodeType="clickEffect">
                                  <p:stCondLst>
                                    <p:cond delay="0"/>
                                  </p:stCondLst>
                                  <p:childTnLst>
                                    <p:anim calcmode="lin" valueType="num">
                                      <p:cBhvr>
                                        <p:cTn id="23" dur="500"/>
                                        <p:tgtEl>
                                          <p:spTgt spid="11"/>
                                        </p:tgtEl>
                                        <p:attrNameLst>
                                          <p:attrName>ppt_w</p:attrName>
                                        </p:attrNameLst>
                                      </p:cBhvr>
                                      <p:tavLst>
                                        <p:tav tm="0">
                                          <p:val>
                                            <p:strVal val="ppt_w"/>
                                          </p:val>
                                        </p:tav>
                                        <p:tav tm="100000">
                                          <p:val>
                                            <p:fltVal val="0"/>
                                          </p:val>
                                        </p:tav>
                                      </p:tavLst>
                                    </p:anim>
                                    <p:anim calcmode="lin" valueType="num">
                                      <p:cBhvr>
                                        <p:cTn id="24" dur="500"/>
                                        <p:tgtEl>
                                          <p:spTgt spid="11"/>
                                        </p:tgtEl>
                                        <p:attrNameLst>
                                          <p:attrName>ppt_h</p:attrName>
                                        </p:attrNameLst>
                                      </p:cBhvr>
                                      <p:tavLst>
                                        <p:tav tm="0">
                                          <p:val>
                                            <p:strVal val="ppt_h"/>
                                          </p:val>
                                        </p:tav>
                                        <p:tav tm="100000">
                                          <p:val>
                                            <p:fltVal val="0"/>
                                          </p:val>
                                        </p:tav>
                                      </p:tavLst>
                                    </p:anim>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53" presetClass="exit" presetSubtype="32" fill="hold" nodeType="withEffect">
                                  <p:stCondLst>
                                    <p:cond delay="0"/>
                                  </p:stCondLst>
                                  <p:childTnLst>
                                    <p:anim calcmode="lin" valueType="num">
                                      <p:cBhvr>
                                        <p:cTn id="28" dur="500"/>
                                        <p:tgtEl>
                                          <p:spTgt spid="13"/>
                                        </p:tgtEl>
                                        <p:attrNameLst>
                                          <p:attrName>ppt_w</p:attrName>
                                        </p:attrNameLst>
                                      </p:cBhvr>
                                      <p:tavLst>
                                        <p:tav tm="0">
                                          <p:val>
                                            <p:strVal val="ppt_w"/>
                                          </p:val>
                                        </p:tav>
                                        <p:tav tm="100000">
                                          <p:val>
                                            <p:fltVal val="0"/>
                                          </p:val>
                                        </p:tav>
                                      </p:tavLst>
                                    </p:anim>
                                    <p:anim calcmode="lin" valueType="num">
                                      <p:cBhvr>
                                        <p:cTn id="29" dur="500"/>
                                        <p:tgtEl>
                                          <p:spTgt spid="13"/>
                                        </p:tgtEl>
                                        <p:attrNameLst>
                                          <p:attrName>ppt_h</p:attrName>
                                        </p:attrNameLst>
                                      </p:cBhvr>
                                      <p:tavLst>
                                        <p:tav tm="0">
                                          <p:val>
                                            <p:strVal val="ppt_h"/>
                                          </p:val>
                                        </p:tav>
                                        <p:tav tm="100000">
                                          <p:val>
                                            <p:fltVal val="0"/>
                                          </p:val>
                                        </p:tav>
                                      </p:tavLst>
                                    </p:anim>
                                    <p:animEffect transition="out" filter="fade">
                                      <p:cBhvr>
                                        <p:cTn id="30" dur="500"/>
                                        <p:tgtEl>
                                          <p:spTgt spid="13"/>
                                        </p:tgtEl>
                                      </p:cBhvr>
                                    </p:animEffect>
                                    <p:set>
                                      <p:cBhvr>
                                        <p:cTn id="31" dur="1" fill="hold">
                                          <p:stCondLst>
                                            <p:cond delay="499"/>
                                          </p:stCondLst>
                                        </p:cTn>
                                        <p:tgtEl>
                                          <p:spTgt spid="13"/>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nodeType="after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2" presetClass="path" presetSubtype="0" accel="50000" decel="50000" fill="hold" nodeType="clickEffect">
                                  <p:stCondLst>
                                    <p:cond delay="0"/>
                                  </p:stCondLst>
                                  <p:childTnLst>
                                    <p:animMotion origin="layout" path="M -0.00052 -0.04329 L -0.00794 0.15579 " pathEditMode="relative" rAng="0" ptsTypes="AA">
                                      <p:cBhvr>
                                        <p:cTn id="45" dur="1000" fill="hold"/>
                                        <p:tgtEl>
                                          <p:spTgt spid="19"/>
                                        </p:tgtEl>
                                        <p:attrNameLst>
                                          <p:attrName>ppt_x</p:attrName>
                                          <p:attrName>ppt_y</p:attrName>
                                        </p:attrNameLst>
                                      </p:cBhvr>
                                      <p:rCtr x="-378" y="9954"/>
                                    </p:animMotion>
                                  </p:childTnLst>
                                </p:cTn>
                              </p:par>
                              <p:par>
                                <p:cTn id="46" presetID="42" presetClass="path" presetSubtype="0" accel="50000" decel="50000" fill="hold" nodeType="withEffect">
                                  <p:stCondLst>
                                    <p:cond delay="0"/>
                                  </p:stCondLst>
                                  <p:childTnLst>
                                    <p:animMotion origin="layout" path="M -0.00742 -0.275 L -0.00742 -0.025 " pathEditMode="relative" rAng="0" ptsTypes="AA">
                                      <p:cBhvr>
                                        <p:cTn id="47" dur="1000" spd="-100000" fill="hold"/>
                                        <p:tgtEl>
                                          <p:spTgt spid="21"/>
                                        </p:tgtEl>
                                        <p:attrNameLst>
                                          <p:attrName>ppt_x</p:attrName>
                                          <p:attrName>ppt_y</p:attrName>
                                        </p:attrNameLst>
                                      </p:cBhvr>
                                      <p:rCtr x="0" y="12500"/>
                                    </p:animMotion>
                                  </p:childTnLst>
                                </p:cTn>
                              </p:par>
                              <p:par>
                                <p:cTn id="48" presetID="6" presetClass="emph" presetSubtype="0" fill="hold" nodeType="withEffect">
                                  <p:stCondLst>
                                    <p:cond delay="0"/>
                                  </p:stCondLst>
                                  <p:childTnLst>
                                    <p:animScale>
                                      <p:cBhvr>
                                        <p:cTn id="49" dur="1000" fill="hold"/>
                                        <p:tgtEl>
                                          <p:spTgt spid="19"/>
                                        </p:tgtEl>
                                      </p:cBhvr>
                                      <p:by x="250000" y="250000"/>
                                    </p:animScale>
                                  </p:childTnLst>
                                </p:cTn>
                              </p:par>
                              <p:par>
                                <p:cTn id="50" presetID="6" presetClass="emph" presetSubtype="0" fill="hold" nodeType="withEffect">
                                  <p:stCondLst>
                                    <p:cond delay="0"/>
                                  </p:stCondLst>
                                  <p:childTnLst>
                                    <p:animScale>
                                      <p:cBhvr>
                                        <p:cTn id="51" dur="1000" fill="hold"/>
                                        <p:tgtEl>
                                          <p:spTgt spid="21"/>
                                        </p:tgtEl>
                                      </p:cBhvr>
                                      <p:by x="250000" y="250000"/>
                                    </p:animScale>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9"/>
                                        </p:tgtEl>
                                        <p:attrNameLst>
                                          <p:attrName>style.visibility</p:attrName>
                                        </p:attrNameLst>
                                      </p:cBhvr>
                                      <p:to>
                                        <p:strVal val="visible"/>
                                      </p:to>
                                    </p:set>
                                  </p:childTnLst>
                                  <p:subTnLst>
                                    <p:set>
                                      <p:cBhvr override="childStyle">
                                        <p:cTn dur="1" fill="hold" display="0" masterRel="sameClick" afterEffect="1">
                                          <p:stCondLst>
                                            <p:cond evt="end" delay="0">
                                              <p:tn val="54"/>
                                            </p:cond>
                                          </p:stCondLst>
                                        </p:cTn>
                                        <p:tgtEl>
                                          <p:spTgt spid="19"/>
                                        </p:tgtEl>
                                        <p:attrNameLst>
                                          <p:attrName>style.visibility</p:attrName>
                                        </p:attrNameLst>
                                      </p:cBhvr>
                                      <p:to>
                                        <p:strVal val="hidden"/>
                                      </p:to>
                                    </p:set>
                                  </p:sub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53" presetClass="exit" presetSubtype="32" fill="hold" nodeType="clickEffect">
                                  <p:stCondLst>
                                    <p:cond delay="0"/>
                                  </p:stCondLst>
                                  <p:childTnLst>
                                    <p:anim calcmode="lin" valueType="num">
                                      <p:cBhvr>
                                        <p:cTn id="62" dur="500"/>
                                        <p:tgtEl>
                                          <p:spTgt spid="19"/>
                                        </p:tgtEl>
                                        <p:attrNameLst>
                                          <p:attrName>ppt_w</p:attrName>
                                        </p:attrNameLst>
                                      </p:cBhvr>
                                      <p:tavLst>
                                        <p:tav tm="0">
                                          <p:val>
                                            <p:strVal val="ppt_w"/>
                                          </p:val>
                                        </p:tav>
                                        <p:tav tm="100000">
                                          <p:val>
                                            <p:fltVal val="0"/>
                                          </p:val>
                                        </p:tav>
                                      </p:tavLst>
                                    </p:anim>
                                    <p:anim calcmode="lin" valueType="num">
                                      <p:cBhvr>
                                        <p:cTn id="63" dur="500"/>
                                        <p:tgtEl>
                                          <p:spTgt spid="19"/>
                                        </p:tgtEl>
                                        <p:attrNameLst>
                                          <p:attrName>ppt_h</p:attrName>
                                        </p:attrNameLst>
                                      </p:cBhvr>
                                      <p:tavLst>
                                        <p:tav tm="0">
                                          <p:val>
                                            <p:strVal val="ppt_h"/>
                                          </p:val>
                                        </p:tav>
                                        <p:tav tm="100000">
                                          <p:val>
                                            <p:fltVal val="0"/>
                                          </p:val>
                                        </p:tav>
                                      </p:tavLst>
                                    </p:anim>
                                    <p:animEffect transition="out" filter="fade">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par>
                                <p:cTn id="66" presetID="53" presetClass="exit" presetSubtype="32" fill="hold" nodeType="withEffect">
                                  <p:stCondLst>
                                    <p:cond delay="0"/>
                                  </p:stCondLst>
                                  <p:childTnLst>
                                    <p:anim calcmode="lin" valueType="num">
                                      <p:cBhvr>
                                        <p:cTn id="67" dur="500"/>
                                        <p:tgtEl>
                                          <p:spTgt spid="21"/>
                                        </p:tgtEl>
                                        <p:attrNameLst>
                                          <p:attrName>ppt_w</p:attrName>
                                        </p:attrNameLst>
                                      </p:cBhvr>
                                      <p:tavLst>
                                        <p:tav tm="0">
                                          <p:val>
                                            <p:strVal val="ppt_w"/>
                                          </p:val>
                                        </p:tav>
                                        <p:tav tm="100000">
                                          <p:val>
                                            <p:fltVal val="0"/>
                                          </p:val>
                                        </p:tav>
                                      </p:tavLst>
                                    </p:anim>
                                    <p:anim calcmode="lin" valueType="num">
                                      <p:cBhvr>
                                        <p:cTn id="68" dur="500"/>
                                        <p:tgtEl>
                                          <p:spTgt spid="21"/>
                                        </p:tgtEl>
                                        <p:attrNameLst>
                                          <p:attrName>ppt_h</p:attrName>
                                        </p:attrNameLst>
                                      </p:cBhvr>
                                      <p:tavLst>
                                        <p:tav tm="0">
                                          <p:val>
                                            <p:strVal val="ppt_h"/>
                                          </p:val>
                                        </p:tav>
                                        <p:tav tm="100000">
                                          <p:val>
                                            <p:fltVal val="0"/>
                                          </p:val>
                                        </p:tav>
                                      </p:tavLst>
                                    </p:anim>
                                    <p:animEffect transition="out" filter="fade">
                                      <p:cBhvr>
                                        <p:cTn id="69" dur="500"/>
                                        <p:tgtEl>
                                          <p:spTgt spid="21"/>
                                        </p:tgtEl>
                                      </p:cBhvr>
                                    </p:animEffect>
                                    <p:set>
                                      <p:cBhvr>
                                        <p:cTn id="70" dur="1" fill="hold">
                                          <p:stCondLst>
                                            <p:cond delay="499"/>
                                          </p:stCondLst>
                                        </p:cTn>
                                        <p:tgtEl>
                                          <p:spTgt spid="21"/>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nodeType="clickEffect">
                                  <p:stCondLst>
                                    <p:cond delay="0"/>
                                  </p:stCondLst>
                                  <p:childTnLst>
                                    <p:animMotion origin="layout" path="M -4.16667E-7 -2.22222E-6 L -0.21901 -0.27106 " pathEditMode="relative" rAng="0" ptsTypes="AA">
                                      <p:cBhvr>
                                        <p:cTn id="78" dur="1000" fill="hold"/>
                                        <p:tgtEl>
                                          <p:spTgt spid="25"/>
                                        </p:tgtEl>
                                        <p:attrNameLst>
                                          <p:attrName>ppt_x</p:attrName>
                                          <p:attrName>ppt_y</p:attrName>
                                        </p:attrNameLst>
                                      </p:cBhvr>
                                      <p:rCtr x="-10951" y="-13565"/>
                                    </p:animMotion>
                                  </p:childTnLst>
                                </p:cTn>
                              </p:par>
                              <p:par>
                                <p:cTn id="79" presetID="42" presetClass="path" presetSubtype="0" accel="50000" decel="50000" fill="hold" nodeType="withEffect">
                                  <p:stCondLst>
                                    <p:cond delay="0"/>
                                  </p:stCondLst>
                                  <p:childTnLst>
                                    <p:animMotion origin="layout" path="M 0 0 L -0.21875 0.15741 " pathEditMode="relative" rAng="0" ptsTypes="AA">
                                      <p:cBhvr>
                                        <p:cTn id="80" dur="1000" fill="hold"/>
                                        <p:tgtEl>
                                          <p:spTgt spid="23"/>
                                        </p:tgtEl>
                                        <p:attrNameLst>
                                          <p:attrName>ppt_x</p:attrName>
                                          <p:attrName>ppt_y</p:attrName>
                                        </p:attrNameLst>
                                      </p:cBhvr>
                                      <p:rCtr x="-10938" y="7870"/>
                                    </p:animMotion>
                                  </p:childTnLst>
                                </p:cTn>
                              </p:par>
                              <p:par>
                                <p:cTn id="81" presetID="6" presetClass="emph" presetSubtype="0" fill="hold" nodeType="withEffect">
                                  <p:stCondLst>
                                    <p:cond delay="0"/>
                                  </p:stCondLst>
                                  <p:childTnLst>
                                    <p:animScale>
                                      <p:cBhvr>
                                        <p:cTn id="82" dur="1000" fill="hold"/>
                                        <p:tgtEl>
                                          <p:spTgt spid="23"/>
                                        </p:tgtEl>
                                      </p:cBhvr>
                                      <p:by x="250000" y="250000"/>
                                    </p:animScale>
                                  </p:childTnLst>
                                </p:cTn>
                              </p:par>
                              <p:par>
                                <p:cTn id="83" presetID="6" presetClass="emph" presetSubtype="0" fill="hold" nodeType="withEffect">
                                  <p:stCondLst>
                                    <p:cond delay="0"/>
                                  </p:stCondLst>
                                  <p:childTnLst>
                                    <p:animScale>
                                      <p:cBhvr>
                                        <p:cTn id="84" dur="1000" fill="hold"/>
                                        <p:tgtEl>
                                          <p:spTgt spid="25"/>
                                        </p:tgtEl>
                                      </p:cBhvr>
                                      <p:by x="250000" y="250000"/>
                                    </p:animScale>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
                                        </p:tgtEl>
                                        <p:attrNameLst>
                                          <p:attrName>style.visibility</p:attrName>
                                        </p:attrNameLst>
                                      </p:cBhvr>
                                      <p:to>
                                        <p:strVal val="visible"/>
                                      </p:to>
                                    </p:set>
                                  </p:childTnLst>
                                  <p:subTnLst>
                                    <p:set>
                                      <p:cBhvr override="childStyle">
                                        <p:cTn dur="1" fill="hold" display="0" masterRel="sameClick" afterEffect="1">
                                          <p:stCondLst>
                                            <p:cond evt="end" delay="0">
                                              <p:tn val="87"/>
                                            </p:cond>
                                          </p:stCondLst>
                                        </p:cTn>
                                        <p:tgtEl>
                                          <p:spTgt spid="23"/>
                                        </p:tgtEl>
                                        <p:attrNameLst>
                                          <p:attrName>style.visibility</p:attrName>
                                        </p:attrNameLst>
                                      </p:cBhvr>
                                      <p:to>
                                        <p:strVal val="hidden"/>
                                      </p:to>
                                    </p:set>
                                  </p:sub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2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53" presetClass="exit" presetSubtype="32" fill="hold" nodeType="clickEffect">
                                  <p:stCondLst>
                                    <p:cond delay="0"/>
                                  </p:stCondLst>
                                  <p:childTnLst>
                                    <p:anim calcmode="lin" valueType="num">
                                      <p:cBhvr>
                                        <p:cTn id="95" dur="500"/>
                                        <p:tgtEl>
                                          <p:spTgt spid="23"/>
                                        </p:tgtEl>
                                        <p:attrNameLst>
                                          <p:attrName>ppt_w</p:attrName>
                                        </p:attrNameLst>
                                      </p:cBhvr>
                                      <p:tavLst>
                                        <p:tav tm="0">
                                          <p:val>
                                            <p:strVal val="ppt_w"/>
                                          </p:val>
                                        </p:tav>
                                        <p:tav tm="100000">
                                          <p:val>
                                            <p:fltVal val="0"/>
                                          </p:val>
                                        </p:tav>
                                      </p:tavLst>
                                    </p:anim>
                                    <p:anim calcmode="lin" valueType="num">
                                      <p:cBhvr>
                                        <p:cTn id="96" dur="500"/>
                                        <p:tgtEl>
                                          <p:spTgt spid="23"/>
                                        </p:tgtEl>
                                        <p:attrNameLst>
                                          <p:attrName>ppt_h</p:attrName>
                                        </p:attrNameLst>
                                      </p:cBhvr>
                                      <p:tavLst>
                                        <p:tav tm="0">
                                          <p:val>
                                            <p:strVal val="ppt_h"/>
                                          </p:val>
                                        </p:tav>
                                        <p:tav tm="100000">
                                          <p:val>
                                            <p:fltVal val="0"/>
                                          </p:val>
                                        </p:tav>
                                      </p:tavLst>
                                    </p:anim>
                                    <p:animEffect transition="out" filter="fade">
                                      <p:cBhvr>
                                        <p:cTn id="97" dur="500"/>
                                        <p:tgtEl>
                                          <p:spTgt spid="23"/>
                                        </p:tgtEl>
                                      </p:cBhvr>
                                    </p:animEffect>
                                    <p:set>
                                      <p:cBhvr>
                                        <p:cTn id="98" dur="1" fill="hold">
                                          <p:stCondLst>
                                            <p:cond delay="499"/>
                                          </p:stCondLst>
                                        </p:cTn>
                                        <p:tgtEl>
                                          <p:spTgt spid="23"/>
                                        </p:tgtEl>
                                        <p:attrNameLst>
                                          <p:attrName>style.visibility</p:attrName>
                                        </p:attrNameLst>
                                      </p:cBhvr>
                                      <p:to>
                                        <p:strVal val="hidden"/>
                                      </p:to>
                                    </p:set>
                                  </p:childTnLst>
                                </p:cTn>
                              </p:par>
                              <p:par>
                                <p:cTn id="99" presetID="53" presetClass="exit" presetSubtype="32" fill="hold" nodeType="withEffect">
                                  <p:stCondLst>
                                    <p:cond delay="0"/>
                                  </p:stCondLst>
                                  <p:childTnLst>
                                    <p:anim calcmode="lin" valueType="num">
                                      <p:cBhvr>
                                        <p:cTn id="100" dur="500"/>
                                        <p:tgtEl>
                                          <p:spTgt spid="25"/>
                                        </p:tgtEl>
                                        <p:attrNameLst>
                                          <p:attrName>ppt_w</p:attrName>
                                        </p:attrNameLst>
                                      </p:cBhvr>
                                      <p:tavLst>
                                        <p:tav tm="0">
                                          <p:val>
                                            <p:strVal val="ppt_w"/>
                                          </p:val>
                                        </p:tav>
                                        <p:tav tm="100000">
                                          <p:val>
                                            <p:fltVal val="0"/>
                                          </p:val>
                                        </p:tav>
                                      </p:tavLst>
                                    </p:anim>
                                    <p:anim calcmode="lin" valueType="num">
                                      <p:cBhvr>
                                        <p:cTn id="101" dur="500"/>
                                        <p:tgtEl>
                                          <p:spTgt spid="25"/>
                                        </p:tgtEl>
                                        <p:attrNameLst>
                                          <p:attrName>ppt_h</p:attrName>
                                        </p:attrNameLst>
                                      </p:cBhvr>
                                      <p:tavLst>
                                        <p:tav tm="0">
                                          <p:val>
                                            <p:strVal val="ppt_h"/>
                                          </p:val>
                                        </p:tav>
                                        <p:tav tm="100000">
                                          <p:val>
                                            <p:fltVal val="0"/>
                                          </p:val>
                                        </p:tav>
                                      </p:tavLst>
                                    </p:anim>
                                    <p:animEffect transition="out" filter="fade">
                                      <p:cBhvr>
                                        <p:cTn id="102" dur="500"/>
                                        <p:tgtEl>
                                          <p:spTgt spid="25"/>
                                        </p:tgtEl>
                                      </p:cBhvr>
                                    </p:animEffect>
                                    <p:set>
                                      <p:cBhvr>
                                        <p:cTn id="103"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{66A9939D-2004-0A4E-AC4F-78CC0E508D71}tf16401378</Template>
  <TotalTime>2837</TotalTime>
  <Words>820</Words>
  <Application>Microsoft Macintosh PowerPoint</Application>
  <PresentationFormat>Widescreen</PresentationFormat>
  <Paragraphs>108</Paragraphs>
  <Slides>14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MS Shell Dlg 2</vt:lpstr>
      <vt:lpstr>Wingdings</vt:lpstr>
      <vt:lpstr>Wingdings 3</vt:lpstr>
      <vt:lpstr>Madison</vt:lpstr>
      <vt:lpstr>Lesion Inpainting and Brain Volume Analysis using Generative Adversarial Networks (GANs)</vt:lpstr>
      <vt:lpstr>Motivation</vt:lpstr>
      <vt:lpstr>Project Roadmap</vt:lpstr>
      <vt:lpstr>Training a PyTorch UNet</vt:lpstr>
      <vt:lpstr>UNet results</vt:lpstr>
      <vt:lpstr>Training a GAN</vt:lpstr>
      <vt:lpstr>PowerPoint Presentation</vt:lpstr>
      <vt:lpstr>Inference</vt:lpstr>
      <vt:lpstr>GAN Results</vt:lpstr>
      <vt:lpstr>Jacobian Integration</vt:lpstr>
      <vt:lpstr>PowerPoint Presentation</vt:lpstr>
      <vt:lpstr>PowerPoint Presentation</vt:lpstr>
      <vt:lpstr>Future Project Possibilities and Improvements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Lesion Inpainting and Brain Volume Analysis using Generative Adversarial Networks (GANs)</dc:title>
  <dc:creator>Oren Arbel-Wood</dc:creator>
  <cp:lastModifiedBy>Oren Arbel-Wood</cp:lastModifiedBy>
  <cp:revision>38</cp:revision>
  <dcterms:created xsi:type="dcterms:W3CDTF">2023-08-29T17:21:32Z</dcterms:created>
  <dcterms:modified xsi:type="dcterms:W3CDTF">2023-08-31T16:39:00Z</dcterms:modified>
</cp:coreProperties>
</file>